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3" r:id="rId2"/>
    <p:sldId id="376" r:id="rId3"/>
    <p:sldId id="416" r:id="rId4"/>
    <p:sldId id="377" r:id="rId5"/>
    <p:sldId id="415" r:id="rId6"/>
    <p:sldId id="380" r:id="rId7"/>
    <p:sldId id="381" r:id="rId8"/>
    <p:sldId id="382" r:id="rId9"/>
    <p:sldId id="383" r:id="rId10"/>
    <p:sldId id="384" r:id="rId11"/>
    <p:sldId id="418" r:id="rId12"/>
    <p:sldId id="417" r:id="rId13"/>
    <p:sldId id="387" r:id="rId14"/>
    <p:sldId id="388" r:id="rId15"/>
    <p:sldId id="389" r:id="rId16"/>
    <p:sldId id="390" r:id="rId17"/>
    <p:sldId id="391" r:id="rId18"/>
    <p:sldId id="392" r:id="rId19"/>
    <p:sldId id="393" r:id="rId20"/>
    <p:sldId id="419" r:id="rId21"/>
    <p:sldId id="403" r:id="rId22"/>
    <p:sldId id="404" r:id="rId23"/>
    <p:sldId id="405" r:id="rId24"/>
    <p:sldId id="406" r:id="rId25"/>
    <p:sldId id="407" r:id="rId26"/>
    <p:sldId id="408" r:id="rId27"/>
    <p:sldId id="409" r:id="rId28"/>
    <p:sldId id="410" r:id="rId29"/>
    <p:sldId id="411"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0020" autoAdjust="0"/>
  </p:normalViewPr>
  <p:slideViewPr>
    <p:cSldViewPr snapToGrid="0">
      <p:cViewPr varScale="1">
        <p:scale>
          <a:sx n="101" d="100"/>
          <a:sy n="101"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085F3-A77E-408E-9F90-D3B01E2760CC}" type="datetimeFigureOut">
              <a:rPr lang="ko-KR" altLang="en-US" smtClean="0"/>
              <a:t>2017-09-06</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91C5F-1D0F-4256-BD1C-618DF4C9178E}" type="slidenum">
              <a:rPr lang="ko-KR" altLang="en-US" smtClean="0"/>
              <a:t>‹#›</a:t>
            </a:fld>
            <a:endParaRPr lang="ko-KR" altLang="en-US"/>
          </a:p>
        </p:txBody>
      </p:sp>
    </p:spTree>
    <p:extLst>
      <p:ext uri="{BB962C8B-B14F-4D97-AF65-F5344CB8AC3E}">
        <p14:creationId xmlns:p14="http://schemas.microsoft.com/office/powerpoint/2010/main" val="18189659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This week, we are going to examine the three types of primary data structures, which are linked list, stack, and queue.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a:t>
            </a:fld>
            <a:endParaRPr lang="ko-KR" altLang="en-US"/>
          </a:p>
        </p:txBody>
      </p:sp>
    </p:spTree>
    <p:extLst>
      <p:ext uri="{BB962C8B-B14F-4D97-AF65-F5344CB8AC3E}">
        <p14:creationId xmlns:p14="http://schemas.microsoft.com/office/powerpoint/2010/main" val="1412619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far, we’ve seen “insert” and “delete” in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array entails various problems in its use. One of the biggest issues lies in the line-wise retrieval occurring during any insertion or deletion task.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intend to add or remove one element, we need retrieval steps for “n” times.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wouldn’t matter much if n is 5 or so. However, if it is 1,000,000, we have to copy all 1,000,000 elements to add a single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an absurd operation.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 me cite an example.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Some airline passengers are standing in line. They’re in a queue.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we have to add a pink person in the queue here.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add the pink person to this specific location, we have to leave them here as they are. But we have to move this part by conducting one step, + 1, before inserting the person to make a new line. That’s how the operation based on an array would work.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method requires all the elements to move. Isn’t that cumbersome?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On the contrary, if we insert it in the middle, we have to move all the elements one cell backward without the automatic creation of a space.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it’s a significant issue since we have to handle the entire array to insert or delete just one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It’s impossible to do this in reality.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consider the following case.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 is a magician who makes a space in between people to make room for another person.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 could we do this kind of magic?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software is artificially created, people may intervene to generate a desired operation.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Can we make a space in the middle of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Yes, we can.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we may no longer be able to call it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would not take place in this one-dimensional, linear space.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maintain the linear space, how can we make a new space?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to store such a linear feature in data, it is impossible.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will eventually take a linear shape, so it should not be stored by using an index in order to allow data insertions.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we will approach the array based on index, the newly introduced concept, a linked list, is not stored in one-dimensional space that is defined in equidistant terms.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Perhaps you’ve seen one of the Harry Porter movies.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Those movies featured something similar to what we’re considering.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Here’s what I’m talking about in the film: when an actor attempts to enter a building, a new building appears between the buildings.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the way a new building emerged in the movie, the method that creates a new space by pushing elements of both sides off is called a linked list. It should be applied to methods when the mere array approach isn’t feasible.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10</a:t>
            </a:fld>
            <a:endParaRPr lang="ko-KR" altLang="en-US"/>
          </a:p>
        </p:txBody>
      </p:sp>
    </p:spTree>
    <p:extLst>
      <p:ext uri="{BB962C8B-B14F-4D97-AF65-F5344CB8AC3E}">
        <p14:creationId xmlns:p14="http://schemas.microsoft.com/office/powerpoint/2010/main" val="597965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examine what is a linked list. It is unlike the previous array since it uses a reference structure rather than an index structure. This is what allows it to create spaces in the middle.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11</a:t>
            </a:fld>
            <a:endParaRPr lang="ko-KR" altLang="en-US"/>
          </a:p>
        </p:txBody>
      </p:sp>
    </p:spTree>
    <p:extLst>
      <p:ext uri="{BB962C8B-B14F-4D97-AF65-F5344CB8AC3E}">
        <p14:creationId xmlns:p14="http://schemas.microsoft.com/office/powerpoint/2010/main" val="255118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We’ve seen this slide before.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We’ve already learned this in the lecture on Python.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gist of the slide is a reference structure.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you look here, you will find a well-defined list, 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list x is allocated to 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place of z and the 2</a:t>
            </a:r>
            <a:r>
              <a:rPr lang="en-US" altLang="ko-KR" sz="1200" kern="1200" baseline="30000" dirty="0" smtClean="0">
                <a:solidFill>
                  <a:schemeClr val="tx1"/>
                </a:solidFill>
                <a:effectLst/>
                <a:latin typeface="+mn-lt"/>
                <a:ea typeface="+mn-ea"/>
                <a:cs typeface="+mn-cs"/>
              </a:rPr>
              <a:t>nd</a:t>
            </a:r>
            <a:r>
              <a:rPr lang="en-US" altLang="ko-KR" sz="1200" kern="1200" dirty="0" smtClean="0">
                <a:solidFill>
                  <a:schemeClr val="tx1"/>
                </a:solidFill>
                <a:effectLst/>
                <a:latin typeface="+mn-lt"/>
                <a:ea typeface="+mn-ea"/>
                <a:cs typeface="+mn-cs"/>
              </a:rPr>
              <a:t> place of 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x can be stored in the 2</a:t>
            </a:r>
            <a:r>
              <a:rPr lang="en-US" altLang="ko-KR" sz="1200" kern="1200" baseline="30000" dirty="0" smtClean="0">
                <a:solidFill>
                  <a:schemeClr val="tx1"/>
                </a:solidFill>
                <a:effectLst/>
                <a:latin typeface="+mn-lt"/>
                <a:ea typeface="+mn-ea"/>
                <a:cs typeface="+mn-cs"/>
              </a:rPr>
              <a:t>nd</a:t>
            </a:r>
            <a:r>
              <a:rPr lang="en-US" altLang="ko-KR" sz="1200" kern="1200" dirty="0" smtClean="0">
                <a:solidFill>
                  <a:schemeClr val="tx1"/>
                </a:solidFill>
                <a:effectLst/>
                <a:latin typeface="+mn-lt"/>
                <a:ea typeface="+mn-ea"/>
                <a:cs typeface="+mn-cs"/>
              </a:rPr>
              <a:t> place of 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 is designed to pinpoint where x is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z does not just accept the value of x. It’s made to indicate the location of 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where the reference pointing to x is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when x is printed, it will print 1, 2, 3. When y is printed, it will print 100. Whatever pointed out x will call the value of x to be printed, which is 120.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Suppose the value of x is changed to another value.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assume x[1] will be replaced by 1717.</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the 2</a:t>
            </a:r>
            <a:r>
              <a:rPr lang="en-US" altLang="ko-KR" sz="1200" kern="1200" baseline="30000" dirty="0" smtClean="0">
                <a:solidFill>
                  <a:schemeClr val="tx1"/>
                </a:solidFill>
                <a:effectLst/>
                <a:latin typeface="+mn-lt"/>
                <a:ea typeface="+mn-ea"/>
                <a:cs typeface="+mn-cs"/>
              </a:rPr>
              <a:t>nd</a:t>
            </a:r>
            <a:r>
              <a:rPr lang="en-US" altLang="ko-KR" sz="1200" kern="1200" dirty="0" smtClean="0">
                <a:solidFill>
                  <a:schemeClr val="tx1"/>
                </a:solidFill>
                <a:effectLst/>
                <a:latin typeface="+mn-lt"/>
                <a:ea typeface="+mn-ea"/>
                <a:cs typeface="+mn-cs"/>
              </a:rPr>
              <a:t> element of x is not 2 but 1717.</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print out y, we will get [100, [1, 1717, 3], 120].</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Although we did not modify anything in y, since y references x and x was changed, the print out of y will reflect the modified value of x. That’s how a reference structure works.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how can we see if we’re dealing with a reference structure?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to be able to discern between a case when something is equal in value or a reference.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x2 stores these values: 1, 2, and 3.</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the values of x2 and x are identical.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the value is equivalent.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they are not stored in the same place.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words, we have to understand that having the same values differs from being stored in the same place.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slide shows that if the value of the stored place is modified, the other values pointing to that same place will also be changed, accordingly.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be able to implement a linked list, you need to understand this first.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12</a:t>
            </a:fld>
            <a:endParaRPr lang="ko-KR" altLang="en-US"/>
          </a:p>
        </p:txBody>
      </p:sp>
    </p:spTree>
    <p:extLst>
      <p:ext uri="{BB962C8B-B14F-4D97-AF65-F5344CB8AC3E}">
        <p14:creationId xmlns:p14="http://schemas.microsoft.com/office/powerpoint/2010/main" val="295852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explore the basic structure of a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 is a singly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singly linked list consists of a node and reference.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already introduced nodes in this lecture.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 node is basically made up of two variables, it is formed with classes.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variable indicates the next node.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a reference structure for storing another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other variable specifies what type of value is to be stored.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there are special nodes.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special nodes, there is a head and a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it is not necessary to store the head and tail for a singly linked list, they are very useful.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head is 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node in the list. The following node is the one with the values.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 is no node that points out the head.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tail is the last node, and it does not point to any node.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general, this is the reference structure of the singly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say the two square boxes are a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node is divided into two variables: one to indicate an object, and the other pointing out the next.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one in particular is called the head, and no node points it out. The next will indicate the first node that contains some values.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the object is a special node, or head, it does not store values.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the variable containing a list that we’ve seen, the next refers to another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the object has an object, and the next has the value, “a”.</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node also has another reference that stores the “next”.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node is composed of two reference variables: an object that contains values and the next. The object stores “b”.</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stores the reference of the next node.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is a special node called a tail. This object doesn’t store any values, and it doesn’t point to anything.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Python, a single sentence can be sufficient to complete a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linked list is pretty complicated.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advantage of this complex structure can be found in its capability to handle a reference structure in the middle to immediately create a space.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You’ve got to fully understand the things inserted here and there—this is what I mean by a reference.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 “next” is changed into somewhere else, it will lose the ability to find the next.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why we need a mechanism to generate a space in the middle.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will serve to point to another next node. You should understand that when a node is changed, the reference should be within the next.</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13</a:t>
            </a:fld>
            <a:endParaRPr lang="ko-KR" altLang="en-US"/>
          </a:p>
        </p:txBody>
      </p:sp>
    </p:spTree>
    <p:extLst>
      <p:ext uri="{BB962C8B-B14F-4D97-AF65-F5344CB8AC3E}">
        <p14:creationId xmlns:p14="http://schemas.microsoft.com/office/powerpoint/2010/main" val="137031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consider how to generate a node.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We’ve discussed that the fundamental form of a node can be divided into a reference for the next node and the value of the object to be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definition of a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is designed to carry the next node and an object value.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is a Boolean variable to inform you whether it is a head or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You’re not required to include it, but I added it for the convenience of implementation.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a constructor.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you will find </a:t>
            </a:r>
            <a:r>
              <a:rPr lang="en-US" altLang="ko-KR" sz="1200" kern="1200" dirty="0" err="1" smtClean="0">
                <a:solidFill>
                  <a:schemeClr val="tx1"/>
                </a:solidFill>
                <a:effectLst/>
                <a:latin typeface="+mn-lt"/>
                <a:ea typeface="+mn-ea"/>
                <a:cs typeface="+mn-cs"/>
              </a:rPr>
              <a:t>objValue</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as well as </a:t>
            </a:r>
            <a:r>
              <a:rPr lang="en-US" altLang="ko-KR" sz="1200" kern="1200" dirty="0" err="1" smtClean="0">
                <a:solidFill>
                  <a:schemeClr val="tx1"/>
                </a:solidFill>
                <a:effectLst/>
                <a:latin typeface="+mn-lt"/>
                <a:ea typeface="+mn-ea"/>
                <a:cs typeface="+mn-cs"/>
              </a:rPr>
              <a:t>blnHead</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blnTail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shows that the accepted detail is stored in the member variable in a class.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Next, there are six methods.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methods are actually quite simple.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t>
            </a:r>
            <a:r>
              <a:rPr lang="en-US" altLang="ko-KR" sz="1200" kern="1200" dirty="0" err="1" smtClean="0">
                <a:solidFill>
                  <a:schemeClr val="tx1"/>
                </a:solidFill>
                <a:effectLst/>
                <a:latin typeface="+mn-lt"/>
                <a:ea typeface="+mn-ea"/>
                <a:cs typeface="+mn-cs"/>
              </a:rPr>
              <a:t>getvalue</a:t>
            </a:r>
            <a:r>
              <a:rPr lang="en-US" altLang="ko-KR" sz="1200" kern="1200" dirty="0" smtClean="0">
                <a:solidFill>
                  <a:schemeClr val="tx1"/>
                </a:solidFill>
                <a:effectLst/>
                <a:latin typeface="+mn-lt"/>
                <a:ea typeface="+mn-ea"/>
                <a:cs typeface="+mn-cs"/>
              </a:rPr>
              <a:t>” will bring values. To newly store a value, you can use “</a:t>
            </a:r>
            <a:r>
              <a:rPr lang="en-US" altLang="ko-KR" sz="1200" kern="1200" dirty="0" err="1" smtClean="0">
                <a:solidFill>
                  <a:schemeClr val="tx1"/>
                </a:solidFill>
                <a:effectLst/>
                <a:latin typeface="+mn-lt"/>
                <a:ea typeface="+mn-ea"/>
                <a:cs typeface="+mn-cs"/>
              </a:rPr>
              <a:t>setValue</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getNext</a:t>
            </a:r>
            <a:r>
              <a:rPr lang="en-US" altLang="ko-KR" sz="1200" kern="1200" dirty="0" smtClean="0">
                <a:solidFill>
                  <a:schemeClr val="tx1"/>
                </a:solidFill>
                <a:effectLst/>
                <a:latin typeface="+mn-lt"/>
                <a:ea typeface="+mn-ea"/>
                <a:cs typeface="+mn-cs"/>
              </a:rPr>
              <a:t>” is used to identify what’s the next node. You can store values with “</a:t>
            </a:r>
            <a:r>
              <a:rPr lang="en-US" altLang="ko-KR" sz="1200" kern="1200" dirty="0" err="1" smtClean="0">
                <a:solidFill>
                  <a:schemeClr val="tx1"/>
                </a:solidFill>
                <a:effectLst/>
                <a:latin typeface="+mn-lt"/>
                <a:ea typeface="+mn-ea"/>
                <a:cs typeface="+mn-cs"/>
              </a:rPr>
              <a:t>setNode</a:t>
            </a:r>
            <a:r>
              <a:rPr lang="en-US" altLang="ko-KR" sz="1200" kern="1200" dirty="0" smtClean="0">
                <a:solidFill>
                  <a:schemeClr val="tx1"/>
                </a:solidFill>
                <a:effectLst/>
                <a:latin typeface="+mn-lt"/>
                <a:ea typeface="+mn-ea"/>
                <a:cs typeface="+mn-cs"/>
              </a:rPr>
              <a:t>”, which stores the next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there are “</a:t>
            </a:r>
            <a:r>
              <a:rPr lang="en-US" altLang="ko-KR" sz="1200" kern="1200" dirty="0" err="1" smtClean="0">
                <a:solidFill>
                  <a:schemeClr val="tx1"/>
                </a:solidFill>
                <a:effectLst/>
                <a:latin typeface="+mn-lt"/>
                <a:ea typeface="+mn-ea"/>
                <a:cs typeface="+mn-cs"/>
              </a:rPr>
              <a:t>isHead</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isTail</a:t>
            </a:r>
            <a:r>
              <a:rPr lang="en-US" altLang="ko-KR" sz="1200" kern="1200" dirty="0" smtClean="0">
                <a:solidFill>
                  <a:schemeClr val="tx1"/>
                </a:solidFill>
                <a:effectLst/>
                <a:latin typeface="+mn-lt"/>
                <a:ea typeface="+mn-ea"/>
                <a:cs typeface="+mn-cs"/>
              </a:rPr>
              <a:t>”. Those methods allow us to use “</a:t>
            </a:r>
            <a:r>
              <a:rPr lang="en-US" altLang="ko-KR" sz="1200" kern="1200" dirty="0" err="1" smtClean="0">
                <a:solidFill>
                  <a:schemeClr val="tx1"/>
                </a:solidFill>
                <a:effectLst/>
                <a:latin typeface="+mn-lt"/>
                <a:ea typeface="+mn-ea"/>
                <a:cs typeface="+mn-cs"/>
              </a:rPr>
              <a:t>blnHead</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blnTail</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it can be said that a node is a feature that can store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and an object value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turn them into UML, we get the following.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What’s intriguing is the association relation here.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association relation is based on one-to-one,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I mean by one-to-one is that one node can only have the next node.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single node is only allowed to have one next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association relation originates from this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far, we’ve generated node classes.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applied a class instance to put two variables into one instance.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would be difficult to make a linked list without a class.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because we have to handle two variables as a single node.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14</a:t>
            </a:fld>
            <a:endParaRPr lang="ko-KR" altLang="en-US"/>
          </a:p>
        </p:txBody>
      </p:sp>
    </p:spTree>
    <p:extLst>
      <p:ext uri="{BB962C8B-B14F-4D97-AF65-F5344CB8AC3E}">
        <p14:creationId xmlns:p14="http://schemas.microsoft.com/office/powerpoint/2010/main" val="3344322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this slide, we will implement head and tail using the node implementation methods that we’ve covered.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“head” and “tail” are special nodes.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reason why they are special is that they are situated in fixed locations.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head is always the first element, and the tail occupies the last in a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there is no content in a linked list, the head will come first, followed by the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means that when a list has no value, the head adjoins the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the implementation of the previous nodes, the head and tail have one reference and one node pointing at an object and the next, respectively.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head has no previous reference from elsewhere.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 don’t need to pay too much attention to whether or not you understand the head coming from elsewhere. You do need to know what the next is pointing to, though.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it is an empty linked list, the head can simply designate the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tail is still a node. It has an object and the next, which does not direct anything.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the next will either contain a garbage value or point to nowhere.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the head and tail carry objects.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object does not store any content.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the object here does not point to anything.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the head and tail assume a significant role of indicating the start and end of the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corner stone is used to restrict the range of a house by placing stones before building up any walls.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analogous to the head and tail in a linked list as they indicate up to which point the data can be assigned.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fact, the head and tail are not indispensable for implementing a linked list, but they still facilitate the iteration process.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They are adopted for the purpose of ensuring convenience.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it represents two nodes.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objects of the head and tail have nothing in them. The rest should have meaningful content, though.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head points to the first node of the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object of the node points at “a”.</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directs to the next node and the object of the node points to “b”.</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one points to the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list does not go on any further.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we can see that “b” is the last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the way how the head and tail inform us of the range of a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Later, if the head and tail are stored in the class that lists the head and tail, we can access the start of the list and be informed about this.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the list will have two member variables called head and tail.</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15</a:t>
            </a:fld>
            <a:endParaRPr lang="ko-KR" altLang="en-US"/>
          </a:p>
        </p:txBody>
      </p:sp>
    </p:spTree>
    <p:extLst>
      <p:ext uri="{BB962C8B-B14F-4D97-AF65-F5344CB8AC3E}">
        <p14:creationId xmlns:p14="http://schemas.microsoft.com/office/powerpoint/2010/main" val="918383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carry out a search operation in a linked list, too.</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 before, we are going to locate “d” and “c” and assume that a linked list is defined as such.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Suppose that the head and tail are incorporated as member variables in the class called list. the next of the head to the previous of the tail are connected like this.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You’ll need to understand how to put data into the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we will start by assuming that they are inserted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an array, we have to navigate from the start to end by comparing every element.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the comparison process is done in a row, it does not make any difference in terms of a search.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What’s different here is that we are no longer able to use an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we will use the next of a node instead of an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Originally, the node has its own object. A string called “a” is referenced with a member variable next so that the next node is referenced. As it is omitted, however, we will represent the next with an arrow and directly write down the objects.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first find out “c”.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off, we will access a head to find its next.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first check if the next is the tail or not.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We’ve got to locate the head in the list, and then the next node of the head.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 next node is the tail, stop the search with “break”.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it is not a tail, find the object value of the node to see whether or not it is “d”.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it is “d”, we can stop here. Otherwise, we have to find the next node of the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After completing the iteration in this manner, determine if it matches to “d”.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instance, let’s find out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found the next in the head, but it was not the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the object value of the node is not “c”, we will bring the next one.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next is not the tail and its object value is other than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keep on repeating the process until we find the object of the node is c or the tail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eventually reach the tail and confirmed that “c” is not present inside.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to conduct five retrievals to confirm “c” is not in the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we have to conduct N retrievals to confirm its presence or absence.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say that we are searching for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it will bring the head before obtaining the next, which is not a tail.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the object value of the next is not “d”, we need to get the next again.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Once again, the next is neither the tail nor d, so it will fetch the next again.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Although the next is not the tail but “d”, the process will terminate.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the process requires the maximum N for searches.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necessary to check out all the elements to find a specific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how a search is conducted in a linked list.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16</a:t>
            </a:fld>
            <a:endParaRPr lang="ko-KR" altLang="en-US"/>
          </a:p>
        </p:txBody>
      </p:sp>
    </p:spTree>
    <p:extLst>
      <p:ext uri="{BB962C8B-B14F-4D97-AF65-F5344CB8AC3E}">
        <p14:creationId xmlns:p14="http://schemas.microsoft.com/office/powerpoint/2010/main" val="187867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are going to explore how to insert data in a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 may notice that the insertion process differs from that of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shows the power of the linked list in the insertion process.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we inserted an element in an array, we needed to make a new large array to place the value and copy it.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linked list does not require a cumbersome process like this.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do so, we just need three operations.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that aim, let’s assume the following.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have to identify which place to assign.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should secure the location of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assume that we already know that we would like to place c after b.</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also know the cell where we want to insert the element in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Suppose that we know where to place the element behind which node instead of the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Originally,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has a reference structure in a dot line.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After node b, we suppose that the node named “d” is referenced.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then recognize them as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right away.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the next node to store data, we would have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that makes a new node by means of instantiation.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new node to be inserted would already contain some values.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the next for the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is not yet determined.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to assign a proper value to the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Ideally, it should be corrected in a way so that the original node flow would pass through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should store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then override the value over the next of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set the next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to point to the newly introduced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there is no “next” for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we should make to produce the following result: </a:t>
            </a:r>
            <a:r>
              <a:rPr lang="en-US" altLang="ko-KR" sz="1200" kern="1200" dirty="0" err="1" smtClean="0">
                <a:solidFill>
                  <a:schemeClr val="tx1"/>
                </a:solidFill>
                <a:effectLst/>
                <a:latin typeface="+mn-lt"/>
                <a:ea typeface="+mn-ea"/>
                <a:cs typeface="+mn-cs"/>
              </a:rPr>
              <a:t>nodePrev.next</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the next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will be the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We should apply “</a:t>
            </a:r>
            <a:r>
              <a:rPr lang="en-US" altLang="ko-KR" sz="1200" kern="1200" dirty="0" err="1" smtClean="0">
                <a:solidFill>
                  <a:schemeClr val="tx1"/>
                </a:solidFill>
                <a:effectLst/>
                <a:latin typeface="+mn-lt"/>
                <a:ea typeface="+mn-ea"/>
                <a:cs typeface="+mn-cs"/>
              </a:rPr>
              <a:t>NodeNew.next</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to make the next of the currently empty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so that it’s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it will generate the reference structure where this next will be advanced to the other next.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 result, the link will be disconnected in the linked list structure.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connection is broken as the next of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that pointed to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is overridden by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the b or the next of the </a:t>
            </a:r>
            <a:r>
              <a:rPr lang="en-US" altLang="ko-KR" sz="1200" kern="1200" dirty="0" err="1" smtClean="0">
                <a:solidFill>
                  <a:schemeClr val="tx1"/>
                </a:solidFill>
                <a:effectLst/>
                <a:latin typeface="+mn-lt"/>
                <a:ea typeface="+mn-ea"/>
                <a:cs typeface="+mn-cs"/>
              </a:rPr>
              <a:t>next_prev</a:t>
            </a:r>
            <a:r>
              <a:rPr lang="en-US" altLang="ko-KR" sz="1200" kern="1200" dirty="0" smtClean="0">
                <a:solidFill>
                  <a:schemeClr val="tx1"/>
                </a:solidFill>
                <a:effectLst/>
                <a:latin typeface="+mn-lt"/>
                <a:ea typeface="+mn-ea"/>
                <a:cs typeface="+mn-cs"/>
              </a:rPr>
              <a:t> will point to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c, while the next of the </a:t>
            </a:r>
            <a:r>
              <a:rPr lang="en-US" altLang="ko-KR" sz="1200" kern="1200" dirty="0" err="1" smtClean="0">
                <a:solidFill>
                  <a:schemeClr val="tx1"/>
                </a:solidFill>
                <a:effectLst/>
                <a:latin typeface="+mn-lt"/>
                <a:ea typeface="+mn-ea"/>
                <a:cs typeface="+mn-cs"/>
              </a:rPr>
              <a:t>node_new</a:t>
            </a:r>
            <a:r>
              <a:rPr lang="en-US" altLang="ko-KR" sz="1200" kern="1200" dirty="0" smtClean="0">
                <a:solidFill>
                  <a:schemeClr val="tx1"/>
                </a:solidFill>
                <a:effectLst/>
                <a:latin typeface="+mn-lt"/>
                <a:ea typeface="+mn-ea"/>
                <a:cs typeface="+mn-cs"/>
              </a:rPr>
              <a:t> will indicate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words, the reference structure of the next node including a’s reference structure and d will not be changed.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only change found includes the reference structures of b and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it obviates the needs for modifying other nodes.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create a new space for the new value, just by modifying the structure of a reference.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17</a:t>
            </a:fld>
            <a:endParaRPr lang="ko-KR" altLang="en-US"/>
          </a:p>
        </p:txBody>
      </p:sp>
    </p:spTree>
    <p:extLst>
      <p:ext uri="{BB962C8B-B14F-4D97-AF65-F5344CB8AC3E}">
        <p14:creationId xmlns:p14="http://schemas.microsoft.com/office/powerpoint/2010/main" val="4024738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we’ve figured out how to insert an element into a linked list, let’s look at how we can delete elements.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we consider deletion in a linked list, we’ll see the power of using a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case of an array, we had to undergo the process of searching N times and copying and overriding elements that are not deleted.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problem was the cumbersome process of handling and copying all the elements. I will show you that a linked list requires much fewer operations than using an array.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remove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suppose that we know which element is to be eliminated.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is already known.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an insertion involves a new node instantiation for introducing a new element, this task does not require any instantiation.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say the next in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is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The name of the next of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is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this case, we should know about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in advance.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store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NodePrev.Next</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 </a:t>
            </a:r>
            <a:r>
              <a:rPr lang="en-US" altLang="ko-KR" sz="1200" kern="1200" dirty="0" err="1" smtClean="0">
                <a:solidFill>
                  <a:schemeClr val="tx1"/>
                </a:solidFill>
                <a:effectLst/>
                <a:latin typeface="+mn-lt"/>
                <a:ea typeface="+mn-ea"/>
                <a:cs typeface="+mn-cs"/>
              </a:rPr>
              <a:t>NodePrev.Next.Next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Previously, when we moved to the next in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we would get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Now, we have to sever the link since we have to remove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we should not merely cut it off. It needs to point out what we want after the next—</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should not point to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It should point to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by means of overriding.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Overriding the value makes it no longer point to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Previously, the flow went on like this. When the next from the head points to a, a to b with the next, b to c with the next, and c to d. But now, the next from the c indicates e, thereby eliminating 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fact, d references e, but there is nothing that points to d. Now that there is no way to find out d, this has the same effect of removing 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d is not removed from computer memory, Python will remove this inaccessible structure with a garbage collector.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Throughout the entire process, we’ve only dealt with three nodes: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did not tinker with the nodes in the tail or head. The deletion process occurs in a quite restricted area.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Unlike an array, it is easy for a linked list to perform a “delete” operation.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18</a:t>
            </a:fld>
            <a:endParaRPr lang="ko-KR" altLang="en-US"/>
          </a:p>
        </p:txBody>
      </p:sp>
    </p:spTree>
    <p:extLst>
      <p:ext uri="{BB962C8B-B14F-4D97-AF65-F5344CB8AC3E}">
        <p14:creationId xmlns:p14="http://schemas.microsoft.com/office/powerpoint/2010/main" val="404877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far, we’ve covered the insertion and removal process of elements.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examine a linked list from a different viewpoint: the level of code.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Basically, we call a constructor, </a:t>
            </a:r>
            <a:r>
              <a:rPr lang="en-US" altLang="ko-KR" sz="1200" kern="1200" dirty="0" err="1" smtClean="0">
                <a:solidFill>
                  <a:schemeClr val="tx1"/>
                </a:solidFill>
                <a:effectLst/>
                <a:latin typeface="+mn-lt"/>
                <a:ea typeface="+mn-ea"/>
                <a:cs typeface="+mn-cs"/>
              </a:rPr>
              <a:t>SinglyLinkedList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constructor is here.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constructor then generates </a:t>
            </a:r>
            <a:r>
              <a:rPr lang="en-US" altLang="ko-KR" sz="1200" kern="1200" dirty="0" err="1" smtClean="0">
                <a:solidFill>
                  <a:schemeClr val="tx1"/>
                </a:solidFill>
                <a:effectLst/>
                <a:latin typeface="+mn-lt"/>
                <a:ea typeface="+mn-ea"/>
                <a:cs typeface="+mn-cs"/>
              </a:rPr>
              <a:t>nodeTail</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nodeHead</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head and tail are produced by instantiation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you see here, when the tail is generated, </a:t>
            </a:r>
            <a:r>
              <a:rPr lang="en-US" altLang="ko-KR" sz="1200" kern="1200" dirty="0" err="1" smtClean="0">
                <a:solidFill>
                  <a:schemeClr val="tx1"/>
                </a:solidFill>
                <a:effectLst/>
                <a:latin typeface="+mn-lt"/>
                <a:ea typeface="+mn-ea"/>
                <a:cs typeface="+mn-cs"/>
              </a:rPr>
              <a:t>blnTail</a:t>
            </a:r>
            <a:r>
              <a:rPr lang="en-US" altLang="ko-KR" sz="1200" kern="1200" dirty="0" smtClean="0">
                <a:solidFill>
                  <a:schemeClr val="tx1"/>
                </a:solidFill>
                <a:effectLst/>
                <a:latin typeface="+mn-lt"/>
                <a:ea typeface="+mn-ea"/>
                <a:cs typeface="+mn-cs"/>
              </a:rPr>
              <a:t> becomes True. To make the head, True is placed in </a:t>
            </a:r>
            <a:r>
              <a:rPr lang="en-US" altLang="ko-KR" sz="1200" kern="1200" dirty="0" err="1" smtClean="0">
                <a:solidFill>
                  <a:schemeClr val="tx1"/>
                </a:solidFill>
                <a:effectLst/>
                <a:latin typeface="+mn-lt"/>
                <a:ea typeface="+mn-ea"/>
                <a:cs typeface="+mn-cs"/>
              </a:rPr>
              <a:t>blnHead</a:t>
            </a:r>
            <a:r>
              <a:rPr lang="en-US" altLang="ko-KR" sz="1200" kern="1200" dirty="0" smtClean="0">
                <a:solidFill>
                  <a:schemeClr val="tx1"/>
                </a:solidFill>
                <a:effectLst/>
                <a:latin typeface="+mn-lt"/>
                <a:ea typeface="+mn-ea"/>
                <a:cs typeface="+mn-cs"/>
              </a:rPr>
              <a:t> and takes over the tail from </a:t>
            </a:r>
            <a:r>
              <a:rPr lang="en-US" altLang="ko-KR" sz="1200" kern="1200" dirty="0" err="1" smtClean="0">
                <a:solidFill>
                  <a:schemeClr val="tx1"/>
                </a:solidFill>
                <a:effectLst/>
                <a:latin typeface="+mn-lt"/>
                <a:ea typeface="+mn-ea"/>
                <a:cs typeface="+mn-cs"/>
              </a:rPr>
              <a:t>nextNode</a:t>
            </a:r>
            <a:r>
              <a:rPr lang="en-US" altLang="ko-KR" sz="1200" kern="1200" dirty="0" smtClean="0">
                <a:solidFill>
                  <a:schemeClr val="tx1"/>
                </a:solidFill>
                <a:effectLst/>
                <a:latin typeface="+mn-lt"/>
                <a:ea typeface="+mn-ea"/>
                <a:cs typeface="+mn-cs"/>
              </a:rPr>
              <a:t> to complete a </a:t>
            </a:r>
            <a:r>
              <a:rPr lang="en-US" altLang="ko-KR" sz="1200" kern="1200" dirty="0" err="1" smtClean="0">
                <a:solidFill>
                  <a:schemeClr val="tx1"/>
                </a:solidFill>
                <a:effectLst/>
                <a:latin typeface="+mn-lt"/>
                <a:ea typeface="+mn-ea"/>
                <a:cs typeface="+mn-cs"/>
              </a:rPr>
              <a:t>SinglyLinkedList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say we are carrying out an “insert” as follows.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perform </a:t>
            </a:r>
            <a:r>
              <a:rPr lang="en-US" altLang="ko-KR" sz="1200" kern="1200" dirty="0" err="1" smtClean="0">
                <a:solidFill>
                  <a:schemeClr val="tx1"/>
                </a:solidFill>
                <a:effectLst/>
                <a:latin typeface="+mn-lt"/>
                <a:ea typeface="+mn-ea"/>
                <a:cs typeface="+mn-cs"/>
              </a:rPr>
              <a:t>insertAt</a:t>
            </a:r>
            <a:r>
              <a:rPr lang="en-US" altLang="ko-KR" sz="1200" kern="1200" dirty="0" smtClean="0">
                <a:solidFill>
                  <a:schemeClr val="tx1"/>
                </a:solidFill>
                <a:effectLst/>
                <a:latin typeface="+mn-lt"/>
                <a:ea typeface="+mn-ea"/>
                <a:cs typeface="+mn-cs"/>
              </a:rPr>
              <a:t>, we should make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and put data to store in </a:t>
            </a:r>
            <a:r>
              <a:rPr lang="en-US" altLang="ko-KR" sz="1200" kern="1200" dirty="0" err="1" smtClean="0">
                <a:solidFill>
                  <a:schemeClr val="tx1"/>
                </a:solidFill>
                <a:effectLst/>
                <a:latin typeface="+mn-lt"/>
                <a:ea typeface="+mn-ea"/>
                <a:cs typeface="+mn-cs"/>
              </a:rPr>
              <a:t>objectValue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is necessary to make a constructor by performing a node instantiation.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 won’t go into detail, but “get” here is a function that can fetch a node in a specific place in a list through a “for” loop.</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is used to determine what to insert. </a:t>
            </a:r>
            <a:r>
              <a:rPr lang="en-US" altLang="ko-KR" sz="1200" kern="1200" dirty="0" err="1" smtClean="0">
                <a:solidFill>
                  <a:schemeClr val="tx1"/>
                </a:solidFill>
                <a:effectLst/>
                <a:latin typeface="+mn-lt"/>
                <a:ea typeface="+mn-ea"/>
                <a:cs typeface="+mn-cs"/>
              </a:rPr>
              <a:t>idxInsert</a:t>
            </a:r>
            <a:r>
              <a:rPr lang="en-US" altLang="ko-KR" sz="1200" kern="1200" dirty="0" smtClean="0">
                <a:solidFill>
                  <a:schemeClr val="tx1"/>
                </a:solidFill>
                <a:effectLst/>
                <a:latin typeface="+mn-lt"/>
                <a:ea typeface="+mn-ea"/>
                <a:cs typeface="+mn-cs"/>
              </a:rPr>
              <a:t> – 1 refers to the node right before the one to be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is the next node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next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should be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Let me illustrate this with a figure.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we have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also have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at this point.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Our job is to make the next of the node to point to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with </a:t>
            </a:r>
            <a:r>
              <a:rPr lang="en-US" altLang="ko-KR" sz="1200" kern="1200" dirty="0" err="1" smtClean="0">
                <a:solidFill>
                  <a:schemeClr val="tx1"/>
                </a:solidFill>
                <a:effectLst/>
                <a:latin typeface="+mn-lt"/>
                <a:ea typeface="+mn-ea"/>
                <a:cs typeface="+mn-cs"/>
              </a:rPr>
              <a:t>setNext</a:t>
            </a:r>
            <a:r>
              <a:rPr lang="en-US" altLang="ko-KR" sz="1200" kern="1200" dirty="0" smtClean="0">
                <a:solidFill>
                  <a:schemeClr val="tx1"/>
                </a:solidFill>
                <a:effectLst/>
                <a:latin typeface="+mn-lt"/>
                <a:ea typeface="+mn-ea"/>
                <a:cs typeface="+mn-cs"/>
              </a:rPr>
              <a:t> in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break the existing connection to make a new link.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should make sure that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points to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link the next of </a:t>
            </a:r>
            <a:r>
              <a:rPr lang="en-US" altLang="ko-KR" sz="1200" kern="1200" dirty="0" err="1" smtClean="0">
                <a:solidFill>
                  <a:schemeClr val="tx1"/>
                </a:solidFill>
                <a:effectLst/>
                <a:latin typeface="+mn-lt"/>
                <a:ea typeface="+mn-ea"/>
                <a:cs typeface="+mn-cs"/>
              </a:rPr>
              <a:t>nodeNew</a:t>
            </a:r>
            <a:r>
              <a:rPr lang="en-US" altLang="ko-KR" sz="1200" kern="1200" dirty="0" smtClean="0">
                <a:solidFill>
                  <a:schemeClr val="tx1"/>
                </a:solidFill>
                <a:effectLst/>
                <a:latin typeface="+mn-lt"/>
                <a:ea typeface="+mn-ea"/>
                <a:cs typeface="+mn-cs"/>
              </a:rPr>
              <a:t> with the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with the following code.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we conclude the insertion by increasing the size of the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Next, we will look at how to remove an element.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let’s suppose that there is a command to bring a node in a specific place with </a:t>
            </a:r>
            <a:r>
              <a:rPr lang="en-US" altLang="ko-KR" sz="1200" kern="1200" dirty="0" err="1" smtClean="0">
                <a:solidFill>
                  <a:schemeClr val="tx1"/>
                </a:solidFill>
                <a:effectLst/>
                <a:latin typeface="+mn-lt"/>
                <a:ea typeface="+mn-ea"/>
                <a:cs typeface="+mn-cs"/>
              </a:rPr>
              <a:t>self.get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we get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will be the </a:t>
            </a:r>
            <a:r>
              <a:rPr lang="en-US" altLang="ko-KR" sz="1200" kern="1200" dirty="0" err="1" smtClean="0">
                <a:solidFill>
                  <a:schemeClr val="tx1"/>
                </a:solidFill>
                <a:effectLst/>
                <a:latin typeface="+mn-lt"/>
                <a:ea typeface="+mn-ea"/>
                <a:cs typeface="+mn-cs"/>
              </a:rPr>
              <a:t>getNext</a:t>
            </a:r>
            <a:r>
              <a:rPr lang="en-US" altLang="ko-KR" sz="1200" kern="1200" dirty="0" smtClean="0">
                <a:solidFill>
                  <a:schemeClr val="tx1"/>
                </a:solidFill>
                <a:effectLst/>
                <a:latin typeface="+mn-lt"/>
                <a:ea typeface="+mn-ea"/>
                <a:cs typeface="+mn-cs"/>
              </a:rPr>
              <a: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is currently linked like this.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is the </a:t>
            </a:r>
            <a:r>
              <a:rPr lang="en-US" altLang="ko-KR" sz="1200" kern="1200" dirty="0" err="1" smtClean="0">
                <a:solidFill>
                  <a:schemeClr val="tx1"/>
                </a:solidFill>
                <a:effectLst/>
                <a:latin typeface="+mn-lt"/>
                <a:ea typeface="+mn-ea"/>
                <a:cs typeface="+mn-cs"/>
              </a:rPr>
              <a:t>getNest</a:t>
            </a:r>
            <a:r>
              <a:rPr lang="en-US" altLang="ko-KR" sz="1200" kern="1200" dirty="0" smtClean="0">
                <a:solidFill>
                  <a:schemeClr val="tx1"/>
                </a:solidFill>
                <a:effectLst/>
                <a:latin typeface="+mn-lt"/>
                <a:ea typeface="+mn-ea"/>
                <a:cs typeface="+mn-cs"/>
              </a:rPr>
              <a:t> of the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next connecting to the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order to remove the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should not be directed to the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but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we should make sure that the </a:t>
            </a:r>
            <a:r>
              <a:rPr lang="en-US" altLang="ko-KR" sz="1200" kern="1200" dirty="0" err="1" smtClean="0">
                <a:solidFill>
                  <a:schemeClr val="tx1"/>
                </a:solidFill>
                <a:effectLst/>
                <a:latin typeface="+mn-lt"/>
                <a:ea typeface="+mn-ea"/>
                <a:cs typeface="+mn-cs"/>
              </a:rPr>
              <a:t>setNext</a:t>
            </a:r>
            <a:r>
              <a:rPr lang="en-US" altLang="ko-KR" sz="1200" kern="1200" dirty="0" smtClean="0">
                <a:solidFill>
                  <a:schemeClr val="tx1"/>
                </a:solidFill>
                <a:effectLst/>
                <a:latin typeface="+mn-lt"/>
                <a:ea typeface="+mn-ea"/>
                <a:cs typeface="+mn-cs"/>
              </a:rPr>
              <a: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 turns into the </a:t>
            </a:r>
            <a:r>
              <a:rPr lang="en-US" altLang="ko-KR" sz="1200" kern="1200" dirty="0" err="1" smtClean="0">
                <a:solidFill>
                  <a:schemeClr val="tx1"/>
                </a:solidFill>
                <a:effectLst/>
                <a:latin typeface="+mn-lt"/>
                <a:ea typeface="+mn-ea"/>
                <a:cs typeface="+mn-cs"/>
              </a:rPr>
              <a:t>nodeNext</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process gets rid of the </a:t>
            </a:r>
            <a:r>
              <a:rPr lang="en-US" altLang="ko-KR" sz="1200" kern="1200" dirty="0" err="1" smtClean="0">
                <a:solidFill>
                  <a:schemeClr val="tx1"/>
                </a:solidFill>
                <a:effectLst/>
                <a:latin typeface="+mn-lt"/>
                <a:ea typeface="+mn-ea"/>
                <a:cs typeface="+mn-cs"/>
              </a:rPr>
              <a:t>nodeRemove</a:t>
            </a:r>
            <a:r>
              <a:rPr lang="en-US" altLang="ko-KR" sz="1200" kern="1200" dirty="0" smtClean="0">
                <a:solidFill>
                  <a:schemeClr val="tx1"/>
                </a:solidFill>
                <a:effectLst/>
                <a:latin typeface="+mn-lt"/>
                <a:ea typeface="+mn-ea"/>
                <a:cs typeface="+mn-cs"/>
              </a:rPr>
              <a:t> as it is overridden by the next of the </a:t>
            </a:r>
            <a:r>
              <a:rPr lang="en-US" altLang="ko-KR" sz="1200" kern="1200" dirty="0" err="1" smtClean="0">
                <a:solidFill>
                  <a:schemeClr val="tx1"/>
                </a:solidFill>
                <a:effectLst/>
                <a:latin typeface="+mn-lt"/>
                <a:ea typeface="+mn-ea"/>
                <a:cs typeface="+mn-cs"/>
              </a:rPr>
              <a:t>nodePrev</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we will reduce the size and return the value of the eliminated node.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 recommend that you try implementing this type of code.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code-like node should be implemented in a way so that it uses a different file other than this class.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19</a:t>
            </a:fld>
            <a:endParaRPr lang="ko-KR" altLang="en-US"/>
          </a:p>
        </p:txBody>
      </p:sp>
    </p:spTree>
    <p:extLst>
      <p:ext uri="{BB962C8B-B14F-4D97-AF65-F5344CB8AC3E}">
        <p14:creationId xmlns:p14="http://schemas.microsoft.com/office/powerpoint/2010/main" val="132278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we’ll cover for this week includes the following.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We’ll get into the three interrelated data structures in the following order: linked list, stack, and queue.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thing that they all have in common is that they are linear.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Our first objective is to understand what an abstract data type 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Secondly, we’ve discussed about a reference structure in the Python lecture.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be able to implement a data structure, we’ve got to know exactly how this reference operates.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Understanding how this works will help us implement a data structure later.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also have to understand the structures of a list, a stack, and a queue.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Linked lists can be classified into singly linked lists, doubly linked lists, circular linked list, and so on. This week, we’ll learn about singly linked lists.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Using a singly linked list enables us to implement a stack and queue.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we should look at not just the data structure itself, but also how it works.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we will study how to conduct three functions: insert, delete, search.</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a:t>
            </a:fld>
            <a:endParaRPr lang="ko-KR" altLang="en-US"/>
          </a:p>
        </p:txBody>
      </p:sp>
    </p:spTree>
    <p:extLst>
      <p:ext uri="{BB962C8B-B14F-4D97-AF65-F5344CB8AC3E}">
        <p14:creationId xmlns:p14="http://schemas.microsoft.com/office/powerpoint/2010/main" val="850342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time, we will examine some data structures, such as stack and queue, based on a linked list.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20</a:t>
            </a:fld>
            <a:endParaRPr lang="ko-KR" altLang="en-US"/>
          </a:p>
        </p:txBody>
      </p:sp>
    </p:spTree>
    <p:extLst>
      <p:ext uri="{BB962C8B-B14F-4D97-AF65-F5344CB8AC3E}">
        <p14:creationId xmlns:p14="http://schemas.microsoft.com/office/powerpoint/2010/main" val="365711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examine a scenario involving a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Imagine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Prof. Lee </a:t>
            </a:r>
            <a:r>
              <a:rPr lang="en-US" altLang="ko-KR" sz="1200" kern="1200" dirty="0" err="1" smtClean="0">
                <a:solidFill>
                  <a:schemeClr val="tx1"/>
                </a:solidFill>
                <a:effectLst/>
                <a:latin typeface="+mn-lt"/>
                <a:ea typeface="+mn-ea"/>
                <a:cs typeface="+mn-cs"/>
              </a:rPr>
              <a:t>Taesik</a:t>
            </a:r>
            <a:r>
              <a:rPr lang="en-US" altLang="ko-KR" sz="1200" kern="1200" dirty="0" smtClean="0">
                <a:solidFill>
                  <a:schemeClr val="tx1"/>
                </a:solidFill>
                <a:effectLst/>
                <a:latin typeface="+mn-lt"/>
                <a:ea typeface="+mn-ea"/>
                <a:cs typeface="+mn-cs"/>
              </a:rPr>
              <a:t>, Prof. Shin </a:t>
            </a:r>
            <a:r>
              <a:rPr lang="en-US" altLang="ko-KR" sz="1200" kern="1200" dirty="0" err="1" smtClean="0">
                <a:solidFill>
                  <a:schemeClr val="tx1"/>
                </a:solidFill>
                <a:effectLst/>
                <a:latin typeface="+mn-lt"/>
                <a:ea typeface="+mn-ea"/>
                <a:cs typeface="+mn-cs"/>
              </a:rPr>
              <a:t>Hayong</a:t>
            </a:r>
            <a:r>
              <a:rPr lang="en-US" altLang="ko-KR" sz="1200" kern="1200" dirty="0" smtClean="0">
                <a:solidFill>
                  <a:schemeClr val="tx1"/>
                </a:solidFill>
                <a:effectLst/>
                <a:latin typeface="+mn-lt"/>
                <a:ea typeface="+mn-ea"/>
                <a:cs typeface="+mn-cs"/>
              </a:rPr>
              <a:t>, and I are about to get back home by taxi.</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don’t live in the same place, but we’re both taking the same taxi home.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What’s the best way for us to sit in the back seat of the taxi?</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it is customary in Korea to get off from the right-hand side first. In this case, Prof. Lee should be the last person to get on the taxi because he will be the first to get off: I should get in first as I am the last person to get off. When I get in, I’ll be followed by Prof. Shin and Prof. Lee.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we know when the passengers should get off, we’ve decided which seats to take in advance.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consider the situation in an airplane.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Baggage is unloaded from the rear of the airplane. Baggage whose destination airport is last to be placed in the back. Baggage for the closest destination is placed in the front. This arrangement makes the job of loading and unloading baggage easier.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an airplane, there is usually just one exit for unloading baggage. A stack is very similar to this: it is a structure that has only one location to add or delete data.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review the structure of a stack in detail.</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21</a:t>
            </a:fld>
            <a:endParaRPr lang="ko-KR" altLang="en-US"/>
          </a:p>
        </p:txBody>
      </p:sp>
    </p:spTree>
    <p:extLst>
      <p:ext uri="{BB962C8B-B14F-4D97-AF65-F5344CB8AC3E}">
        <p14:creationId xmlns:p14="http://schemas.microsoft.com/office/powerpoint/2010/main" val="2823743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structure of a stack is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a linked list, a stack is linear.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words, it is connected in a linear way.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stack can be seen as the modification of a singly linked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Other data structures allow taking data in and out of the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stack, however, doesn’t work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a stack is intentionally defined, it means that it would not intervene with anything in the middle or the ends of the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will put data in or out via the first node only.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call 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node the “top”.</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“top” is the only way to insert or delete the data.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instance is called the top of the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Only insert and remove is called via top. This mechanism is called Last-In-First-Out or LIFO.</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take a look at object 6 in the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Obviously, object 6 should be entered through the top of this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object 6 was the first item to come.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stack structure was completed by inserting from object 6 to object 1 in sequence.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first item to come will leave last. So, in this case, object 1 at the top will leave the stack first.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22</a:t>
            </a:fld>
            <a:endParaRPr lang="ko-KR" altLang="en-US"/>
          </a:p>
        </p:txBody>
      </p:sp>
    </p:spTree>
    <p:extLst>
      <p:ext uri="{BB962C8B-B14F-4D97-AF65-F5344CB8AC3E}">
        <p14:creationId xmlns:p14="http://schemas.microsoft.com/office/powerpoint/2010/main" val="248443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define the operations in a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a list, we were able to carry out “search”, “insert”, and “delete”.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for a stack, the top is the only item disclosed. We cannot do a search, but we can insert elements through the top. In this regard, insert is referred to as “push” while delete is called as a “pop”. That’s because the “top” is the only place where items from the stack can be removed.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taxi example, we first pushed Prof. Moon Il-</a:t>
            </a:r>
            <a:r>
              <a:rPr lang="en-US" altLang="ko-KR" sz="1200" kern="1200" dirty="0" err="1" smtClean="0">
                <a:solidFill>
                  <a:schemeClr val="tx1"/>
                </a:solidFill>
                <a:effectLst/>
                <a:latin typeface="+mn-lt"/>
                <a:ea typeface="+mn-ea"/>
                <a:cs typeface="+mn-cs"/>
              </a:rPr>
              <a:t>Chul</a:t>
            </a:r>
            <a:r>
              <a:rPr lang="en-US" altLang="ko-KR" sz="1200" kern="1200" dirty="0" smtClean="0">
                <a:solidFill>
                  <a:schemeClr val="tx1"/>
                </a:solidFill>
                <a:effectLst/>
                <a:latin typeface="+mn-lt"/>
                <a:ea typeface="+mn-ea"/>
                <a:cs typeface="+mn-cs"/>
              </a:rPr>
              <a:t>, followed by Prof. Shin </a:t>
            </a:r>
            <a:r>
              <a:rPr lang="en-US" altLang="ko-KR" sz="1200" kern="1200" dirty="0" err="1" smtClean="0">
                <a:solidFill>
                  <a:schemeClr val="tx1"/>
                </a:solidFill>
                <a:effectLst/>
                <a:latin typeface="+mn-lt"/>
                <a:ea typeface="+mn-ea"/>
                <a:cs typeface="+mn-cs"/>
              </a:rPr>
              <a:t>Hayong</a:t>
            </a:r>
            <a:r>
              <a:rPr lang="en-US" altLang="ko-KR" sz="1200" kern="1200" dirty="0" smtClean="0">
                <a:solidFill>
                  <a:schemeClr val="tx1"/>
                </a:solidFill>
                <a:effectLst/>
                <a:latin typeface="+mn-lt"/>
                <a:ea typeface="+mn-ea"/>
                <a:cs typeface="+mn-cs"/>
              </a:rPr>
              <a:t> and Prof. Lee </a:t>
            </a:r>
            <a:r>
              <a:rPr lang="en-US" altLang="ko-KR" sz="1200" kern="1200" dirty="0" err="1" smtClean="0">
                <a:solidFill>
                  <a:schemeClr val="tx1"/>
                </a:solidFill>
                <a:effectLst/>
                <a:latin typeface="+mn-lt"/>
                <a:ea typeface="+mn-ea"/>
                <a:cs typeface="+mn-cs"/>
              </a:rPr>
              <a:t>Taesik</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pop in the order of Prof. Lee </a:t>
            </a:r>
            <a:r>
              <a:rPr lang="en-US" altLang="ko-KR" sz="1200" kern="1200" dirty="0" err="1" smtClean="0">
                <a:solidFill>
                  <a:schemeClr val="tx1"/>
                </a:solidFill>
                <a:effectLst/>
                <a:latin typeface="+mn-lt"/>
                <a:ea typeface="+mn-ea"/>
                <a:cs typeface="+mn-cs"/>
              </a:rPr>
              <a:t>Taesik</a:t>
            </a:r>
            <a:r>
              <a:rPr lang="en-US" altLang="ko-KR" sz="1200" kern="1200" dirty="0" smtClean="0">
                <a:solidFill>
                  <a:schemeClr val="tx1"/>
                </a:solidFill>
                <a:effectLst/>
                <a:latin typeface="+mn-lt"/>
                <a:ea typeface="+mn-ea"/>
                <a:cs typeface="+mn-cs"/>
              </a:rPr>
              <a:t>, Prof. Shin </a:t>
            </a:r>
            <a:r>
              <a:rPr lang="en-US" altLang="ko-KR" sz="1200" kern="1200" dirty="0" err="1" smtClean="0">
                <a:solidFill>
                  <a:schemeClr val="tx1"/>
                </a:solidFill>
                <a:effectLst/>
                <a:latin typeface="+mn-lt"/>
                <a:ea typeface="+mn-ea"/>
                <a:cs typeface="+mn-cs"/>
              </a:rPr>
              <a:t>Hayong</a:t>
            </a:r>
            <a:r>
              <a:rPr lang="en-US" altLang="ko-KR" sz="1200" kern="1200" dirty="0" smtClean="0">
                <a:solidFill>
                  <a:schemeClr val="tx1"/>
                </a:solidFill>
                <a:effectLst/>
                <a:latin typeface="+mn-lt"/>
                <a:ea typeface="+mn-ea"/>
                <a:cs typeface="+mn-cs"/>
              </a:rPr>
              <a:t> and Prof. Moon Il-</a:t>
            </a:r>
            <a:r>
              <a:rPr lang="en-US" altLang="ko-KR" sz="1200" kern="1200" dirty="0" err="1" smtClean="0">
                <a:solidFill>
                  <a:schemeClr val="tx1"/>
                </a:solidFill>
                <a:effectLst/>
                <a:latin typeface="+mn-lt"/>
                <a:ea typeface="+mn-ea"/>
                <a:cs typeface="+mn-cs"/>
              </a:rPr>
              <a:t>Chul</a:t>
            </a:r>
            <a:r>
              <a:rPr lang="en-US" altLang="ko-KR" sz="1200" kern="1200" dirty="0" smtClean="0">
                <a:solidFill>
                  <a:schemeClr val="tx1"/>
                </a:solidFill>
                <a:effectLst/>
                <a:latin typeface="+mn-lt"/>
                <a:ea typeface="+mn-ea"/>
                <a:cs typeface="+mn-cs"/>
              </a:rPr>
              <a:t> to complete the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so, how can we implement “push” and “pop”?</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have a list inside the stack, the push operation involves inserting an instance for the first time.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always conduct “push” by inserting the first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Pop serves to remove an element. We perform that operation by removing the first element of a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will allow us to implement “push” and “pop” with “insert” and “remove” by putting a linked list in a stack.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23</a:t>
            </a:fld>
            <a:endParaRPr lang="ko-KR" altLang="en-US"/>
          </a:p>
        </p:txBody>
      </p:sp>
    </p:spTree>
    <p:extLst>
      <p:ext uri="{BB962C8B-B14F-4D97-AF65-F5344CB8AC3E}">
        <p14:creationId xmlns:p14="http://schemas.microsoft.com/office/powerpoint/2010/main" val="251102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stack can be implemented through Python code.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need to declare the stack within which </a:t>
            </a:r>
            <a:r>
              <a:rPr lang="en-US" altLang="ko-KR" sz="1200" kern="1200" dirty="0" err="1" smtClean="0">
                <a:solidFill>
                  <a:schemeClr val="tx1"/>
                </a:solidFill>
                <a:effectLst/>
                <a:latin typeface="+mn-lt"/>
                <a:ea typeface="+mn-ea"/>
                <a:cs typeface="+mn-cs"/>
              </a:rPr>
              <a:t>SinglyLinkedList</a:t>
            </a:r>
            <a:r>
              <a:rPr lang="en-US" altLang="ko-KR" sz="1200" kern="1200" dirty="0" smtClean="0">
                <a:solidFill>
                  <a:schemeClr val="tx1"/>
                </a:solidFill>
                <a:effectLst/>
                <a:latin typeface="+mn-lt"/>
                <a:ea typeface="+mn-ea"/>
                <a:cs typeface="+mn-cs"/>
              </a:rPr>
              <a:t> is declared with member variables.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we are actually operating is “pop” and “push”.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function of a pop always involves eliminating an item at the top.</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it always handles what’s on top by using a </a:t>
            </a:r>
            <a:r>
              <a:rPr lang="en-US" altLang="ko-KR" sz="1200" kern="1200" dirty="0" err="1" smtClean="0">
                <a:solidFill>
                  <a:schemeClr val="tx1"/>
                </a:solidFill>
                <a:effectLst/>
                <a:latin typeface="+mn-lt"/>
                <a:ea typeface="+mn-ea"/>
                <a:cs typeface="+mn-cs"/>
              </a:rPr>
              <a:t>SinglyLinkedList</a:t>
            </a:r>
            <a:r>
              <a:rPr lang="en-US" altLang="ko-KR" sz="1200" kern="1200" dirty="0" smtClean="0">
                <a:solidFill>
                  <a:schemeClr val="tx1"/>
                </a:solidFill>
                <a:effectLst/>
                <a:latin typeface="+mn-lt"/>
                <a:ea typeface="+mn-ea"/>
                <a:cs typeface="+mn-cs"/>
              </a:rPr>
              <a:t> named </a:t>
            </a:r>
            <a:r>
              <a:rPr lang="en-US" altLang="ko-KR" sz="1200" kern="1200" dirty="0" err="1" smtClean="0">
                <a:solidFill>
                  <a:schemeClr val="tx1"/>
                </a:solidFill>
                <a:effectLst/>
                <a:latin typeface="+mn-lt"/>
                <a:ea typeface="+mn-ea"/>
                <a:cs typeface="+mn-cs"/>
              </a:rPr>
              <a:t>self.lstInstance</a:t>
            </a:r>
            <a:r>
              <a:rPr lang="en-US" altLang="ko-KR" sz="1200" kern="1200" dirty="0" smtClean="0">
                <a:solidFill>
                  <a:schemeClr val="tx1"/>
                </a:solidFill>
                <a:effectLst/>
                <a:latin typeface="+mn-lt"/>
                <a:ea typeface="+mn-ea"/>
                <a:cs typeface="+mn-cs"/>
              </a:rPr>
              <a:t>, it will remove a fixed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same goes for “push”. We can create a push operation by inserting a value into the predetermined 0</a:t>
            </a:r>
            <a:r>
              <a:rPr lang="en-US" altLang="ko-KR" sz="1200" kern="1200" baseline="30000" dirty="0" smtClean="0">
                <a:solidFill>
                  <a:schemeClr val="tx1"/>
                </a:solidFill>
                <a:effectLst/>
                <a:latin typeface="+mn-lt"/>
                <a:ea typeface="+mn-ea"/>
                <a:cs typeface="+mn-cs"/>
              </a:rPr>
              <a:t>th</a:t>
            </a:r>
            <a:r>
              <a:rPr lang="en-US" altLang="ko-KR" sz="1200" kern="1200" dirty="0" smtClean="0">
                <a:solidFill>
                  <a:schemeClr val="tx1"/>
                </a:solidFill>
                <a:effectLst/>
                <a:latin typeface="+mn-lt"/>
                <a:ea typeface="+mn-ea"/>
                <a:cs typeface="+mn-cs"/>
              </a:rPr>
              <a:t> index as always.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such, we can simply implement a stack by using a linked list.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24</a:t>
            </a:fld>
            <a:endParaRPr lang="ko-KR" altLang="en-US"/>
          </a:p>
        </p:txBody>
      </p:sp>
    </p:spTree>
    <p:extLst>
      <p:ext uri="{BB962C8B-B14F-4D97-AF65-F5344CB8AC3E}">
        <p14:creationId xmlns:p14="http://schemas.microsoft.com/office/powerpoint/2010/main" val="2844057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stack can also be utilized in calculations.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 is a balancing symbol problem.</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you will find curly brackets, brackets, and parentheses.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well defines the relationships between opening and closing.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this case, the symbol strikes the right balance.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But this case isn’t well balanced.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because the parentheses don’t match here.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case does not make a good balance.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because it starts with an open parenthesis, but it ends in a bracket.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the opening and closing structures do not match.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Employing a method-solving method called an algorithm, we will check if a balance is met.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will make an empty stack and read the symbols till the end of formula.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 symbol is an opening symbol, it will invariably push a stack.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you look at this example, whenever an opening bracket is found, it will push a stack.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there is a close symbol with an empty stack, an error occurs.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means that when a close symbol is entered, but it fails to match an open symbol, an error will occur.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for “pop”, if the style of the popped bracket does not match that of the closed symbol, it will also lead to an error.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no errors </a:t>
            </a:r>
            <a:r>
              <a:rPr lang="en-US" altLang="ko-KR" sz="1200" kern="1200" dirty="0" err="1" smtClean="0">
                <a:solidFill>
                  <a:schemeClr val="tx1"/>
                </a:solidFill>
                <a:effectLst/>
                <a:latin typeface="+mn-lt"/>
                <a:ea typeface="+mn-ea"/>
                <a:cs typeface="+mn-cs"/>
              </a:rPr>
              <a:t>occurrs</a:t>
            </a:r>
            <a:r>
              <a:rPr lang="en-US" altLang="ko-KR" sz="1200" kern="1200" dirty="0" smtClean="0">
                <a:solidFill>
                  <a:schemeClr val="tx1"/>
                </a:solidFill>
                <a:effectLst/>
                <a:latin typeface="+mn-lt"/>
                <a:ea typeface="+mn-ea"/>
                <a:cs typeface="+mn-cs"/>
              </a:rPr>
              <a:t> throughout the formulas with an empty stack, it can be said to have a good balance.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example shows a good match. The parenthesis comes in as a close symbol for popping, and it’s followed by an open parenthesis.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the brackets and curly brackets are perfectly matched. The empty stack after the equations confirms that this code is well balanced.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25</a:t>
            </a:fld>
            <a:endParaRPr lang="ko-KR" altLang="en-US"/>
          </a:p>
        </p:txBody>
      </p:sp>
    </p:spTree>
    <p:extLst>
      <p:ext uri="{BB962C8B-B14F-4D97-AF65-F5344CB8AC3E}">
        <p14:creationId xmlns:p14="http://schemas.microsoft.com/office/powerpoint/2010/main" val="4111394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that we’re a bit familiar with stacks, let’s look at queues.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consider an example of a queue.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People are in a line, or a queue, to enter an airport.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direction for the line, and people enter the line from the back.</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first person will leave the line first, and the last person will leave the line last. This queue follows a First in, First out structure.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is a different from a stack since its entry and exit differ from each other.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process of producing products is similar.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 conveyor belt runs, products go in and out, one by one.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it differs from the stack as the points of entry and exit are different.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Nothing can also be inserted in the middle.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is analogous to the production process in a factory.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product the enters the production process first is also released first.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data structure with this kind of structure is called a queue.</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26</a:t>
            </a:fld>
            <a:endParaRPr lang="ko-KR" altLang="en-US"/>
          </a:p>
        </p:txBody>
      </p:sp>
    </p:spTree>
    <p:extLst>
      <p:ext uri="{BB962C8B-B14F-4D97-AF65-F5344CB8AC3E}">
        <p14:creationId xmlns:p14="http://schemas.microsoft.com/office/powerpoint/2010/main" val="195518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probe into the structure of a queue.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some respects, a queue can be seen as the modified version of a singly linked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differs from the singly linked list in that it abandons any access to the middle. It only allows entry and exit at the rear and front.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Entrance can only be done at the front, and exit can only be done at the rear.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such, the first instance can only exit via the last instance.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mechanism is called FIFO.</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Product 1 gets in at this part, and it’s followed by others in a sequence.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they come out in order, Product 2 only becomes available after the exit of Product 1.</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27</a:t>
            </a:fld>
            <a:endParaRPr lang="ko-KR" altLang="en-US"/>
          </a:p>
        </p:txBody>
      </p:sp>
    </p:spTree>
    <p:extLst>
      <p:ext uri="{BB962C8B-B14F-4D97-AF65-F5344CB8AC3E}">
        <p14:creationId xmlns:p14="http://schemas.microsoft.com/office/powerpoint/2010/main" val="412616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compare a queue with a list to better understand how a queue operates.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list has “insert” and “remove” functions.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a stack, a queue gives up access in the middle stages. It is easily implemented with adequate handling of a specific index in a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t>
            </a:r>
            <a:r>
              <a:rPr lang="en-US" altLang="ko-KR" sz="1200" kern="1200" dirty="0" err="1" smtClean="0">
                <a:solidFill>
                  <a:schemeClr val="tx1"/>
                </a:solidFill>
                <a:effectLst/>
                <a:latin typeface="+mn-lt"/>
                <a:ea typeface="+mn-ea"/>
                <a:cs typeface="+mn-cs"/>
              </a:rPr>
              <a:t>enqueue</a:t>
            </a:r>
            <a:r>
              <a:rPr lang="en-US" altLang="ko-KR" sz="1200" kern="1200" dirty="0" smtClean="0">
                <a:solidFill>
                  <a:schemeClr val="tx1"/>
                </a:solidFill>
                <a:effectLst/>
                <a:latin typeface="+mn-lt"/>
                <a:ea typeface="+mn-ea"/>
                <a:cs typeface="+mn-cs"/>
              </a:rPr>
              <a:t> is equivalent to an insertion.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t>
            </a:r>
            <a:r>
              <a:rPr lang="en-US" altLang="ko-KR" sz="1200" kern="1200" dirty="0" err="1" smtClean="0">
                <a:solidFill>
                  <a:schemeClr val="tx1"/>
                </a:solidFill>
                <a:effectLst/>
                <a:latin typeface="+mn-lt"/>
                <a:ea typeface="+mn-ea"/>
                <a:cs typeface="+mn-cs"/>
              </a:rPr>
              <a:t>enqueue</a:t>
            </a:r>
            <a:r>
              <a:rPr lang="en-US" altLang="ko-KR" sz="1200" kern="1200" dirty="0" smtClean="0">
                <a:solidFill>
                  <a:schemeClr val="tx1"/>
                </a:solidFill>
                <a:effectLst/>
                <a:latin typeface="+mn-lt"/>
                <a:ea typeface="+mn-ea"/>
                <a:cs typeface="+mn-cs"/>
              </a:rPr>
              <a:t> inserts an element into the last location. This plays the role of “insert” in a queue.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a:t>
            </a:r>
            <a:r>
              <a:rPr lang="en-US" altLang="ko-KR" sz="1200" kern="1200" dirty="0" err="1" smtClean="0">
                <a:solidFill>
                  <a:schemeClr val="tx1"/>
                </a:solidFill>
                <a:effectLst/>
                <a:latin typeface="+mn-lt"/>
                <a:ea typeface="+mn-ea"/>
                <a:cs typeface="+mn-cs"/>
              </a:rPr>
              <a:t>dequeue</a:t>
            </a:r>
            <a:r>
              <a:rPr lang="en-US" altLang="ko-KR" sz="1200" kern="1200" dirty="0" smtClean="0">
                <a:solidFill>
                  <a:schemeClr val="tx1"/>
                </a:solidFill>
                <a:effectLst/>
                <a:latin typeface="+mn-lt"/>
                <a:ea typeface="+mn-ea"/>
                <a:cs typeface="+mn-cs"/>
              </a:rPr>
              <a:t> removes the 1</a:t>
            </a:r>
            <a:r>
              <a:rPr lang="en-US" altLang="ko-KR" sz="1200" kern="1200" baseline="30000" dirty="0" smtClean="0">
                <a:solidFill>
                  <a:schemeClr val="tx1"/>
                </a:solidFill>
                <a:effectLst/>
                <a:latin typeface="+mn-lt"/>
                <a:ea typeface="+mn-ea"/>
                <a:cs typeface="+mn-cs"/>
              </a:rPr>
              <a:t>st</a:t>
            </a:r>
            <a:r>
              <a:rPr lang="en-US" altLang="ko-KR" sz="1200" kern="1200" dirty="0" smtClean="0">
                <a:solidFill>
                  <a:schemeClr val="tx1"/>
                </a:solidFill>
                <a:effectLst/>
                <a:latin typeface="+mn-lt"/>
                <a:ea typeface="+mn-ea"/>
                <a:cs typeface="+mn-cs"/>
              </a:rPr>
              <a:t> element.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instance, Prof. Moon, Il-</a:t>
            </a:r>
            <a:r>
              <a:rPr lang="en-US" altLang="ko-KR" sz="1200" kern="1200" dirty="0" err="1" smtClean="0">
                <a:solidFill>
                  <a:schemeClr val="tx1"/>
                </a:solidFill>
                <a:effectLst/>
                <a:latin typeface="+mn-lt"/>
                <a:ea typeface="+mn-ea"/>
                <a:cs typeface="+mn-cs"/>
              </a:rPr>
              <a:t>Chul</a:t>
            </a:r>
            <a:r>
              <a:rPr lang="en-US" altLang="ko-KR" sz="1200" kern="1200" dirty="0" smtClean="0">
                <a:solidFill>
                  <a:schemeClr val="tx1"/>
                </a:solidFill>
                <a:effectLst/>
                <a:latin typeface="+mn-lt"/>
                <a:ea typeface="+mn-ea"/>
                <a:cs typeface="+mn-cs"/>
              </a:rPr>
              <a:t>, Prof. Shin </a:t>
            </a:r>
            <a:r>
              <a:rPr lang="en-US" altLang="ko-KR" sz="1200" kern="1200" dirty="0" err="1" smtClean="0">
                <a:solidFill>
                  <a:schemeClr val="tx1"/>
                </a:solidFill>
                <a:effectLst/>
                <a:latin typeface="+mn-lt"/>
                <a:ea typeface="+mn-ea"/>
                <a:cs typeface="+mn-cs"/>
              </a:rPr>
              <a:t>Hayong</a:t>
            </a:r>
            <a:r>
              <a:rPr lang="en-US" altLang="ko-KR" sz="1200" kern="1200" dirty="0" smtClean="0">
                <a:solidFill>
                  <a:schemeClr val="tx1"/>
                </a:solidFill>
                <a:effectLst/>
                <a:latin typeface="+mn-lt"/>
                <a:ea typeface="+mn-ea"/>
                <a:cs typeface="+mn-cs"/>
              </a:rPr>
              <a:t>, and Prof. Lee Tae-</a:t>
            </a:r>
            <a:r>
              <a:rPr lang="en-US" altLang="ko-KR" sz="1200" kern="1200" dirty="0" err="1" smtClean="0">
                <a:solidFill>
                  <a:schemeClr val="tx1"/>
                </a:solidFill>
                <a:effectLst/>
                <a:latin typeface="+mn-lt"/>
                <a:ea typeface="+mn-ea"/>
                <a:cs typeface="+mn-cs"/>
              </a:rPr>
              <a:t>sil</a:t>
            </a:r>
            <a:r>
              <a:rPr lang="en-US" altLang="ko-KR" sz="1200" kern="1200" dirty="0" smtClean="0">
                <a:solidFill>
                  <a:schemeClr val="tx1"/>
                </a:solidFill>
                <a:effectLst/>
                <a:latin typeface="+mn-lt"/>
                <a:ea typeface="+mn-ea"/>
                <a:cs typeface="+mn-cs"/>
              </a:rPr>
              <a:t> are about to line up at an airport.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They will exit from here and enter from there.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a:t>
            </a:r>
            <a:r>
              <a:rPr lang="en-US" altLang="ko-KR" sz="1200" kern="1200" dirty="0" err="1" smtClean="0">
                <a:solidFill>
                  <a:schemeClr val="tx1"/>
                </a:solidFill>
                <a:effectLst/>
                <a:latin typeface="+mn-lt"/>
                <a:ea typeface="+mn-ea"/>
                <a:cs typeface="+mn-cs"/>
              </a:rPr>
              <a:t>enqueueing</a:t>
            </a:r>
            <a:r>
              <a:rPr lang="en-US" altLang="ko-KR" sz="1200" kern="1200" dirty="0" smtClean="0">
                <a:solidFill>
                  <a:schemeClr val="tx1"/>
                </a:solidFill>
                <a:effectLst/>
                <a:latin typeface="+mn-lt"/>
                <a:ea typeface="+mn-ea"/>
                <a:cs typeface="+mn-cs"/>
              </a:rPr>
              <a:t>, we would put them in the order of Prof. Lee, Prof. Shin, and Prof. Moon. For </a:t>
            </a:r>
            <a:r>
              <a:rPr lang="en-US" altLang="ko-KR" sz="1200" kern="1200" dirty="0" err="1" smtClean="0">
                <a:solidFill>
                  <a:schemeClr val="tx1"/>
                </a:solidFill>
                <a:effectLst/>
                <a:latin typeface="+mn-lt"/>
                <a:ea typeface="+mn-ea"/>
                <a:cs typeface="+mn-cs"/>
              </a:rPr>
              <a:t>dequeuing</a:t>
            </a:r>
            <a:r>
              <a:rPr lang="en-US" altLang="ko-KR" sz="1200" kern="1200" dirty="0" smtClean="0">
                <a:solidFill>
                  <a:schemeClr val="tx1"/>
                </a:solidFill>
                <a:effectLst/>
                <a:latin typeface="+mn-lt"/>
                <a:ea typeface="+mn-ea"/>
                <a:cs typeface="+mn-cs"/>
              </a:rPr>
              <a:t>, as it is a FIFO structure, the order of exit will be: Prof. Lee, Prof. Shin and Prof. Moon.</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28</a:t>
            </a:fld>
            <a:endParaRPr lang="ko-KR" altLang="en-US"/>
          </a:p>
        </p:txBody>
      </p:sp>
    </p:spTree>
    <p:extLst>
      <p:ext uri="{BB962C8B-B14F-4D97-AF65-F5344CB8AC3E}">
        <p14:creationId xmlns:p14="http://schemas.microsoft.com/office/powerpoint/2010/main" val="4106539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review how to implement a queue with code.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 queue also uses a list, we will employ </a:t>
            </a:r>
            <a:r>
              <a:rPr lang="en-US" altLang="ko-KR" sz="1200" kern="1200" dirty="0" err="1" smtClean="0">
                <a:solidFill>
                  <a:schemeClr val="tx1"/>
                </a:solidFill>
                <a:effectLst/>
                <a:latin typeface="+mn-lt"/>
                <a:ea typeface="+mn-ea"/>
                <a:cs typeface="+mn-cs"/>
              </a:rPr>
              <a:t>singlyLinkedList</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two operations defined before would be implemented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a:t>
            </a:r>
            <a:r>
              <a:rPr lang="en-US" altLang="ko-KR" sz="1200" kern="1200" dirty="0" err="1" smtClean="0">
                <a:solidFill>
                  <a:schemeClr val="tx1"/>
                </a:solidFill>
                <a:effectLst/>
                <a:latin typeface="+mn-lt"/>
                <a:ea typeface="+mn-ea"/>
                <a:cs typeface="+mn-cs"/>
              </a:rPr>
              <a:t>dequeue</a:t>
            </a:r>
            <a:r>
              <a:rPr lang="en-US" altLang="ko-KR" sz="1200" kern="1200" dirty="0" smtClean="0">
                <a:solidFill>
                  <a:schemeClr val="tx1"/>
                </a:solidFill>
                <a:effectLst/>
                <a:latin typeface="+mn-lt"/>
                <a:ea typeface="+mn-ea"/>
                <a:cs typeface="+mn-cs"/>
              </a:rPr>
              <a:t> is about eliminating the first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index is fixed to the 0</a:t>
            </a:r>
            <a:r>
              <a:rPr lang="en-US" altLang="ko-KR" sz="1200" kern="1200" baseline="30000" dirty="0" smtClean="0">
                <a:solidFill>
                  <a:schemeClr val="tx1"/>
                </a:solidFill>
                <a:effectLst/>
                <a:latin typeface="+mn-lt"/>
                <a:ea typeface="+mn-ea"/>
                <a:cs typeface="+mn-cs"/>
              </a:rPr>
              <a:t>th</a:t>
            </a:r>
            <a:r>
              <a:rPr lang="en-US" altLang="ko-KR" sz="1200" kern="1200" dirty="0" smtClean="0">
                <a:solidFill>
                  <a:schemeClr val="tx1"/>
                </a:solidFill>
                <a:effectLst/>
                <a:latin typeface="+mn-lt"/>
                <a:ea typeface="+mn-ea"/>
                <a:cs typeface="+mn-cs"/>
              </a:rPr>
              <a:t> place.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just return what comes out as the first element.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matters here is the </a:t>
            </a:r>
            <a:r>
              <a:rPr lang="en-US" altLang="ko-KR" sz="1200" kern="1200" dirty="0" err="1" smtClean="0">
                <a:solidFill>
                  <a:schemeClr val="tx1"/>
                </a:solidFill>
                <a:effectLst/>
                <a:latin typeface="+mn-lt"/>
                <a:ea typeface="+mn-ea"/>
                <a:cs typeface="+mn-cs"/>
              </a:rPr>
              <a:t>enqueue</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because its size can vary.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example, 1 is </a:t>
            </a:r>
            <a:r>
              <a:rPr lang="en-US" altLang="ko-KR" sz="1200" kern="1200" dirty="0" err="1" smtClean="0">
                <a:solidFill>
                  <a:schemeClr val="tx1"/>
                </a:solidFill>
                <a:effectLst/>
                <a:latin typeface="+mn-lt"/>
                <a:ea typeface="+mn-ea"/>
                <a:cs typeface="+mn-cs"/>
              </a:rPr>
              <a:t>enqueued</a:t>
            </a:r>
            <a:r>
              <a:rPr lang="en-US" altLang="ko-KR" sz="1200" kern="1200" dirty="0" smtClean="0">
                <a:solidFill>
                  <a:schemeClr val="tx1"/>
                </a:solidFill>
                <a:effectLst/>
                <a:latin typeface="+mn-lt"/>
                <a:ea typeface="+mn-ea"/>
                <a:cs typeface="+mn-cs"/>
              </a:rPr>
              <a:t>, 2 is </a:t>
            </a:r>
            <a:r>
              <a:rPr lang="en-US" altLang="ko-KR" sz="1200" kern="1200" dirty="0" err="1" smtClean="0">
                <a:solidFill>
                  <a:schemeClr val="tx1"/>
                </a:solidFill>
                <a:effectLst/>
                <a:latin typeface="+mn-lt"/>
                <a:ea typeface="+mn-ea"/>
                <a:cs typeface="+mn-cs"/>
              </a:rPr>
              <a:t>enqueued</a:t>
            </a:r>
            <a:r>
              <a:rPr lang="en-US" altLang="ko-KR" sz="1200" kern="1200" dirty="0" smtClean="0">
                <a:solidFill>
                  <a:schemeClr val="tx1"/>
                </a:solidFill>
                <a:effectLst/>
                <a:latin typeface="+mn-lt"/>
                <a:ea typeface="+mn-ea"/>
                <a:cs typeface="+mn-cs"/>
              </a:rPr>
              <a:t>, and 3 is </a:t>
            </a:r>
            <a:r>
              <a:rPr lang="en-US" altLang="ko-KR" sz="1200" kern="1200" dirty="0" err="1" smtClean="0">
                <a:solidFill>
                  <a:schemeClr val="tx1"/>
                </a:solidFill>
                <a:effectLst/>
                <a:latin typeface="+mn-lt"/>
                <a:ea typeface="+mn-ea"/>
                <a:cs typeface="+mn-cs"/>
              </a:rPr>
              <a:t>enqueued</a:t>
            </a:r>
            <a:r>
              <a:rPr lang="en-US" altLang="ko-KR" sz="1200" kern="1200" dirty="0" smtClean="0">
                <a:solidFill>
                  <a:schemeClr val="tx1"/>
                </a:solidFill>
                <a:effectLst/>
                <a:latin typeface="+mn-lt"/>
                <a:ea typeface="+mn-ea"/>
                <a:cs typeface="+mn-cs"/>
              </a:rPr>
              <a:t> to be inserted in the relevant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words, an </a:t>
            </a:r>
            <a:r>
              <a:rPr lang="en-US" altLang="ko-KR" sz="1200" kern="1200" dirty="0" err="1" smtClean="0">
                <a:solidFill>
                  <a:schemeClr val="tx1"/>
                </a:solidFill>
                <a:effectLst/>
                <a:latin typeface="+mn-lt"/>
                <a:ea typeface="+mn-ea"/>
                <a:cs typeface="+mn-cs"/>
              </a:rPr>
              <a:t>enqueue</a:t>
            </a:r>
            <a:r>
              <a:rPr lang="en-US" altLang="ko-KR" sz="1200" kern="1200" dirty="0" smtClean="0">
                <a:solidFill>
                  <a:schemeClr val="tx1"/>
                </a:solidFill>
                <a:effectLst/>
                <a:latin typeface="+mn-lt"/>
                <a:ea typeface="+mn-ea"/>
                <a:cs typeface="+mn-cs"/>
              </a:rPr>
              <a:t> tends to vary according to different list sizes.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t>
            </a:r>
            <a:r>
              <a:rPr lang="en-US" altLang="ko-KR" sz="1200" kern="1200" dirty="0" err="1" smtClean="0">
                <a:solidFill>
                  <a:schemeClr val="tx1"/>
                </a:solidFill>
                <a:effectLst/>
                <a:latin typeface="+mn-lt"/>
                <a:ea typeface="+mn-ea"/>
                <a:cs typeface="+mn-cs"/>
              </a:rPr>
              <a:t>enqueue</a:t>
            </a:r>
            <a:r>
              <a:rPr lang="en-US" altLang="ko-KR" sz="1200" kern="1200" dirty="0" smtClean="0">
                <a:solidFill>
                  <a:schemeClr val="tx1"/>
                </a:solidFill>
                <a:effectLst/>
                <a:latin typeface="+mn-lt"/>
                <a:ea typeface="+mn-ea"/>
                <a:cs typeface="+mn-cs"/>
              </a:rPr>
              <a:t> operation involves discovering the size of a list and placing values in the relevant locations.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case of a stack, we just need to use 0 index as the element that is defined as the front. Here, we have to find out the size of the list and insert it in the index if we intend to implement a queue.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29</a:t>
            </a:fld>
            <a:endParaRPr lang="ko-KR" altLang="en-US"/>
          </a:p>
        </p:txBody>
      </p:sp>
    </p:spTree>
    <p:extLst>
      <p:ext uri="{BB962C8B-B14F-4D97-AF65-F5344CB8AC3E}">
        <p14:creationId xmlns:p14="http://schemas.microsoft.com/office/powerpoint/2010/main" val="7674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this is called an array in other programing languages.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Python, there is a list which corresponds to an array.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find out how we can store and control linear data with them.</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3</a:t>
            </a:fld>
            <a:endParaRPr lang="ko-KR" altLang="en-US"/>
          </a:p>
        </p:txBody>
      </p:sp>
    </p:spTree>
    <p:extLst>
      <p:ext uri="{BB962C8B-B14F-4D97-AF65-F5344CB8AC3E}">
        <p14:creationId xmlns:p14="http://schemas.microsoft.com/office/powerpoint/2010/main" val="164527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Most of all, let’s consider why we would need a thing like a list.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instance, let’s say that you are searching for a person named </a:t>
            </a:r>
            <a:r>
              <a:rPr lang="en-US" altLang="ko-KR" sz="1200" kern="1200" dirty="0" err="1" smtClean="0">
                <a:solidFill>
                  <a:schemeClr val="tx1"/>
                </a:solidFill>
                <a:effectLst/>
                <a:latin typeface="+mn-lt"/>
                <a:ea typeface="+mn-ea"/>
                <a:cs typeface="+mn-cs"/>
              </a:rPr>
              <a:t>Koh</a:t>
            </a:r>
            <a:r>
              <a:rPr lang="en-US" altLang="ko-KR" sz="1200" kern="1200" dirty="0" smtClean="0">
                <a:solidFill>
                  <a:schemeClr val="tx1"/>
                </a:solidFill>
                <a:effectLst/>
                <a:latin typeface="+mn-lt"/>
                <a:ea typeface="+mn-ea"/>
                <a:cs typeface="+mn-cs"/>
              </a:rPr>
              <a:t> in a crowd.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 can we locate this one person among all these different people?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to find a person without using any sort of order or organization, it would not just be highly inefficient but also difficult to accomplish the job.</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we can do in reality is get all these people to stand in lines.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if we choose to check them one by one from the beginning of the lines, this task would be much easier.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That’s why we sometimes need to arrange a chaotic, entangled state into a linear form.</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Again, let’s think about another example. Let’s say we need to find the restroom somewhere in this long hallway.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assume that this hallway is very long, and all rooms are accessible through doors in the hallway.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When you keep on proceeding along the hallway, you will eventually find a restroom.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merit of design. You’ll eventually find a restroom somewhere along the hallway, and you don’t need to be provided details on how to find it.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find it as we continue following a linear space.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addition, let’s say that you have some information on various purchasers.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 attempt to provide your customers with the appropriate services by seeking and accumulating such information.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perform these tasks well, it is necessary to store the information in a structured manner.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One of the easiest, most accessible methods is to use a list.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4</a:t>
            </a:fld>
            <a:endParaRPr lang="ko-KR" altLang="en-US"/>
          </a:p>
        </p:txBody>
      </p:sp>
    </p:spTree>
    <p:extLst>
      <p:ext uri="{BB962C8B-B14F-4D97-AF65-F5344CB8AC3E}">
        <p14:creationId xmlns:p14="http://schemas.microsoft.com/office/powerpoint/2010/main" val="159264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Before we proceed any further, let’s briefly touch upon the concept of an abstract data type.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abstract data type is, simply put, the abstraction of a data structure.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What does that mean?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You may have learned about abstract painting in high school.</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literally depict the reality to the smallest detail in a painting, it won’t be an abstract painting.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abstract painting is able to simply manifest what is present in reality by translating it with intrinsic curves and contours according to the painter’s feeling or basic forms.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what is the significance of an abstract painting for a specific data structure?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data structure accommodates a range of different operations: storing, searching, entering, or removing data.</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would not be an abstract painting if every single thing is minutely reflected and expressed.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an abstract data type is a form of expression of various behaviors in an abstract manner.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abstract data type tells us what kinds of data are stored and which operations are allowed.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 is another critical element in an abstract data type. While we will not deal with this topic for now, it is of great importance in reality.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I’m talking about an error condition, which we won’t cover here.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error will take place when a “remove” command is issued, but there is no specific item to delete. Another example is if the system is instructed to “store” data, even though there is no more space to store it.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it is highly important to predict possible conditions prone to errors and to take appropriate measures.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At this point, however, we are not familiar with the types of data and how to operate them, so we will skip that part for this lecture.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imagine this situation.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Suppose that an abstract data type is modeling some stock trading system.</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is imperative for the system to memorize the buying and selling of orders.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should have an order book that stores all the orders to buy. It also sells certain stocks from security account holders.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there are a variety of ways to define all of them in detail, it is not clear how they operate from the outside. Consequently, what types of data are stored and which arithmetic operations are conducted should be specified—this is how you make abstract data types.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let’s say we are going to store such an order.</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that case, they will store something to accommodate arithmetic operations.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may also specify in an abstract data type that some specific types of orders would be canceled.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we should be able to define an error condition.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By predicting a potential source of error, we may issue the relevant error message or take some step (like avoiding that specific situation somehow).</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instance, we should prepare for any impossible orders, such as buying order for non-existing stocks or an order not to sell. Then, we can take the proper measure.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no clue as to how data is stored inside an abstract data type, just like we don’t know what’s inside this pocket.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 abstract data type specifies data and arithmetic operations that exert influence over what’s within.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5</a:t>
            </a:fld>
            <a:endParaRPr lang="ko-KR" altLang="en-US"/>
          </a:p>
        </p:txBody>
      </p:sp>
    </p:spTree>
    <p:extLst>
      <p:ext uri="{BB962C8B-B14F-4D97-AF65-F5344CB8AC3E}">
        <p14:creationId xmlns:p14="http://schemas.microsoft.com/office/powerpoint/2010/main" val="282224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let’s presume that we are about to construct an array using a list in Python.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term, array, follows a conventional appellation in programing languages. In Python, what assumes the role of an array is called a list.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Basically, an array in general program languages refers to the storing and accessing of identical data based on an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Each element should accompany an index.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the definition of an array or list named x, which includes a, b, d, e, f.</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And here, a comma (,) is introduced to discern elements.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Python, the first index begins with 0.</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it is x[0] = “a”. The index will ascend in consecutive order.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Making such a list is quite simple.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languages, we have to define a size first, followed by the data type.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Python, defining an array is very simple.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6</a:t>
            </a:fld>
            <a:endParaRPr lang="ko-KR" altLang="en-US"/>
          </a:p>
        </p:txBody>
      </p:sp>
    </p:spTree>
    <p:extLst>
      <p:ext uri="{BB962C8B-B14F-4D97-AF65-F5344CB8AC3E}">
        <p14:creationId xmlns:p14="http://schemas.microsoft.com/office/powerpoint/2010/main" val="38779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suppose we are seeking some data in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are going to find out b and c in the array defined before.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Someone has stored an array containing a, b, d, e, and f.</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find out if we can locate b or c after a while.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Since Python uses a list, we can also employ “in”.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For instance, “d” is in x. When we check if “d” is present in x, it will produce a value of True (if it is there) or False (if it is absent).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this is a service provided by Python.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it is one of Python’s reserved words, it is not applicable in other languages.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an exercise, we will carry out a process to detect some elements by navigating an index.</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will traverse and search from the first to the last elements.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it increases in one direction such as 1, 2, and 3, there is only one way to go.</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last element here is fixed.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briefly go over what we’ve previously learned before.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to obtain the length of the list, we should use a command, </a:t>
            </a:r>
            <a:r>
              <a:rPr lang="en-US" altLang="ko-KR" sz="1200" kern="1200" dirty="0" err="1" smtClean="0">
                <a:solidFill>
                  <a:schemeClr val="tx1"/>
                </a:solidFill>
                <a:effectLst/>
                <a:latin typeface="+mn-lt"/>
                <a:ea typeface="+mn-ea"/>
                <a:cs typeface="+mn-cs"/>
              </a:rPr>
              <a:t>len</a:t>
            </a:r>
            <a:r>
              <a:rPr lang="en-US" altLang="ko-KR" sz="1200" kern="1200" dirty="0" smtClean="0">
                <a:solidFill>
                  <a:schemeClr val="tx1"/>
                </a:solidFill>
                <a:effectLst/>
                <a:latin typeface="+mn-lt"/>
                <a:ea typeface="+mn-ea"/>
                <a:cs typeface="+mn-cs"/>
              </a:rPr>
              <a:t>, to get </a:t>
            </a:r>
            <a:r>
              <a:rPr lang="en-US" altLang="ko-KR" sz="1200" kern="1200" dirty="0" err="1" smtClean="0">
                <a:solidFill>
                  <a:schemeClr val="tx1"/>
                </a:solidFill>
                <a:effectLst/>
                <a:latin typeface="+mn-lt"/>
                <a:ea typeface="+mn-ea"/>
                <a:cs typeface="+mn-cs"/>
              </a:rPr>
              <a:t>len</a:t>
            </a:r>
            <a:r>
              <a:rPr lang="en-US" altLang="ko-KR" sz="1200" kern="1200" dirty="0" smtClean="0">
                <a:solidFill>
                  <a:schemeClr val="tx1"/>
                </a:solidFill>
                <a:effectLst/>
                <a:latin typeface="+mn-lt"/>
                <a:ea typeface="+mn-ea"/>
                <a:cs typeface="+mn-cs"/>
              </a:rPr>
              <a:t>(x) = 5.</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can apply a “for” loop to proceed from 0 to length.</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it is 0, as x[0] = “a”, it is not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x[1], x[2], x[3], or x[4] are not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Although we’ve retrieved as much as the value of </a:t>
            </a:r>
            <a:r>
              <a:rPr lang="en-US" altLang="ko-KR" sz="1200" kern="1200" dirty="0" err="1" smtClean="0">
                <a:solidFill>
                  <a:schemeClr val="tx1"/>
                </a:solidFill>
                <a:effectLst/>
                <a:latin typeface="+mn-lt"/>
                <a:ea typeface="+mn-ea"/>
                <a:cs typeface="+mn-cs"/>
              </a:rPr>
              <a:t>len</a:t>
            </a:r>
            <a:r>
              <a:rPr lang="en-US" altLang="ko-KR" sz="1200" kern="1200" dirty="0" smtClean="0">
                <a:solidFill>
                  <a:schemeClr val="tx1"/>
                </a:solidFill>
                <a:effectLst/>
                <a:latin typeface="+mn-lt"/>
                <a:ea typeface="+mn-ea"/>
                <a:cs typeface="+mn-cs"/>
              </a:rPr>
              <a:t>(x), we cannot find an index,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That means, there is no element of “c” in the list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to confirm that it is not available on a list, how many times do we have to compare it?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to compare as long as the length of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do not track down everything in the list, then we would look in the elements left unsearched.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have to comb through every element.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To be able to confirm the presence of an element in a certain list, we need to at least compare as much as the length of the array or the number of data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look at this from another perspective by considering the case of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Again, we will run a “for” loop from 0 to the length of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x[0] is “a”, which is not equivalent to “d”. x[1] is “b”, which is also not the same as “d”. But as x[2] is equal to “d” and is thus True, it is possible to escape from the “for” loop.</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At this point, we will see that “d” is present in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searching for “d”, we’ve compared the array three times.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what we are looking for is found in the array, we can ensure that it can be located by searching through the entire length of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this length is shorter than the total length, we cannot guarantee that it would be found in the search.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assume that it is in the last place, we have to compare as long as N (the length of an array). That’s because we would find out about the presence of that element at the very end.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worst case, we have to search for it N times.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fortunate enough. we could find it by comparing them several times. Otherwise, we have to search N times.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7</a:t>
            </a:fld>
            <a:endParaRPr lang="ko-KR" altLang="en-US"/>
          </a:p>
        </p:txBody>
      </p:sp>
    </p:spTree>
    <p:extLst>
      <p:ext uri="{BB962C8B-B14F-4D97-AF65-F5344CB8AC3E}">
        <p14:creationId xmlns:p14="http://schemas.microsoft.com/office/powerpoint/2010/main" val="308497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time, we will learn about the process called insert, which puts information in the middle of an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know that the array that includes “b” and “d” does not have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At present, the array consists of a, b, d, e, and f. Now, let’s suppose that we want to introduce “c” to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are going to add “c” in the 2</a:t>
            </a:r>
            <a:r>
              <a:rPr lang="en-US" altLang="ko-KR" sz="1200" kern="1200" baseline="30000" dirty="0" smtClean="0">
                <a:solidFill>
                  <a:schemeClr val="tx1"/>
                </a:solidFill>
                <a:effectLst/>
                <a:latin typeface="+mn-lt"/>
                <a:ea typeface="+mn-ea"/>
                <a:cs typeface="+mn-cs"/>
              </a:rPr>
              <a:t>nd</a:t>
            </a:r>
            <a:r>
              <a:rPr lang="en-US" altLang="ko-KR" sz="1200" kern="1200" dirty="0" smtClean="0">
                <a:solidFill>
                  <a:schemeClr val="tx1"/>
                </a:solidFill>
                <a:effectLst/>
                <a:latin typeface="+mn-lt"/>
                <a:ea typeface="+mn-ea"/>
                <a:cs typeface="+mn-cs"/>
              </a:rPr>
              <a:t> place in the row.</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 can we place it into the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requires us to undergo a somewhat complicated process.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First, we have to produce a new array that has 6 cells called “y”.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y has strange values inside, whereas x does not have any values.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are producing a list that could accommodate “c”.</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range (6) allows us to access the space of y that has 6 cells.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Second, we shall copy the reference.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proceed with the copy right before the space to be stored.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It will be interrupted up to here. The previous and new lists will have identical values up until this point.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“a” in the x[0] of the cell here is a type of instance of the object.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other words, what points this out is the reference structure that we’ve learned in the week we focused on Python.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reference copies and brings in the arrow. We use the arrow to indicate this instance, directing y to point out the same thing.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to indicate the same thing, we copy this arrow here so we can use it.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then dispose of what’s in that place to accommodate some new values.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look at it in the code, it looks like this.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a:t>
            </a:r>
            <a:r>
              <a:rPr lang="en-US" altLang="ko-KR" sz="1200" kern="1200" dirty="0" err="1" smtClean="0">
                <a:solidFill>
                  <a:schemeClr val="tx1"/>
                </a:solidFill>
                <a:effectLst/>
                <a:latin typeface="+mn-lt"/>
                <a:ea typeface="+mn-ea"/>
                <a:cs typeface="+mn-cs"/>
              </a:rPr>
              <a:t>itr</a:t>
            </a:r>
            <a:r>
              <a:rPr lang="en-US" altLang="ko-KR" sz="1200" kern="1200" dirty="0" smtClean="0">
                <a:solidFill>
                  <a:schemeClr val="tx1"/>
                </a:solidFill>
                <a:effectLst/>
                <a:latin typeface="+mn-lt"/>
                <a:ea typeface="+mn-ea"/>
                <a:cs typeface="+mn-cs"/>
              </a:rPr>
              <a:t>” is larger than 0 and less than “</a:t>
            </a:r>
            <a:r>
              <a:rPr lang="en-US" altLang="ko-KR" sz="1200" kern="1200" dirty="0" err="1" smtClean="0">
                <a:solidFill>
                  <a:schemeClr val="tx1"/>
                </a:solidFill>
                <a:effectLst/>
                <a:latin typeface="+mn-lt"/>
                <a:ea typeface="+mn-ea"/>
                <a:cs typeface="+mn-cs"/>
              </a:rPr>
              <a:t>idxInsert</a:t>
            </a:r>
            <a:r>
              <a:rPr lang="en-US" altLang="ko-KR" sz="1200" kern="1200" dirty="0" smtClean="0">
                <a:solidFill>
                  <a:schemeClr val="tx1"/>
                </a:solidFill>
                <a:effectLst/>
                <a:latin typeface="+mn-lt"/>
                <a:ea typeface="+mn-ea"/>
                <a:cs typeface="+mn-cs"/>
              </a:rPr>
              <a:t>”, we will copy the reference from just before.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are going to fill in the values to store them where we want in the new array.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code, it looks like this.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Since it was not stored previously, it will be stored as a new reference.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then have to store the rest of the values of x, 2,3, and 4m to the 3, 4, and 5 of 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Now, we have to stop here and perform a task for the remaining part.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we inserted a new element to the x[a:] via a “for” loop, we will store them in the index with the addition of 1.</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actual code, the +1 here is the consequence of what’s stored above.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After that, since we intended to place it in x, but we actually put it in a new array, y, we should switch them.</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Lastly, we shall put x = y to save the reference of y that is stored somewhere else.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will make a call to x to indicate the array below.</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 program will discard the previous data and access the new data by means of a new array.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we’ve already accomplished what we wanted.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Because, the c in the middle is in y. We access y via x. This is basically the same things as putting c into x in the end.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find out how many arithmetic operations were conducted through this process.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we are put c into a, we need “a” operations. When c is inserted, we need 1 time of operation. For the following elements, n - a - 1 operations are required.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we need to perform operations n times.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is actually quite natural. It’s basically the same thing as copying all of the elements here with an extra copy.</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Therefore, if we are to fill something with an array, we need “n” search retrievals. If our code is inefficient, it may exceed n, but hopefully not as much as n</a:t>
            </a:r>
            <a:r>
              <a:rPr lang="en-US" altLang="ko-KR" sz="1200" kern="1200" baseline="30000" dirty="0" smtClean="0">
                <a:solidFill>
                  <a:schemeClr val="tx1"/>
                </a:solidFill>
                <a:effectLst/>
                <a:latin typeface="+mn-lt"/>
                <a:ea typeface="+mn-ea"/>
                <a:cs typeface="+mn-cs"/>
              </a:rPr>
              <a:t>2</a:t>
            </a:r>
            <a:r>
              <a:rPr lang="en-US" altLang="ko-KR" sz="1200" kern="1200" dirty="0" smtClean="0">
                <a:solidFill>
                  <a:schemeClr val="tx1"/>
                </a:solidFill>
                <a:effectLst/>
                <a:latin typeface="+mn-lt"/>
                <a:ea typeface="+mn-ea"/>
                <a:cs typeface="+mn-cs"/>
              </a:rPr>
              <a:t> or n</a:t>
            </a:r>
            <a:r>
              <a:rPr lang="en-US" altLang="ko-KR" sz="1200" kern="1200" baseline="30000" dirty="0" smtClean="0">
                <a:solidFill>
                  <a:schemeClr val="tx1"/>
                </a:solidFill>
                <a:effectLst/>
                <a:latin typeface="+mn-lt"/>
                <a:ea typeface="+mn-ea"/>
                <a:cs typeface="+mn-cs"/>
              </a:rPr>
              <a:t>3</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8</a:t>
            </a:fld>
            <a:endParaRPr lang="ko-KR" altLang="en-US"/>
          </a:p>
        </p:txBody>
      </p:sp>
    </p:spTree>
    <p:extLst>
      <p:ext uri="{BB962C8B-B14F-4D97-AF65-F5344CB8AC3E}">
        <p14:creationId xmlns:p14="http://schemas.microsoft.com/office/powerpoint/2010/main" val="118559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we tackled insertion before, now we will cover the opposite—deletion.</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Deleting an element in an array is similar to inserting.</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Let’s suppose that we are going to remove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 the previous slide, the values 0, 1, 2, 3, 4, and 5 were stored.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eliminate the 3</a:t>
            </a:r>
            <a:r>
              <a:rPr lang="en-US" altLang="ko-KR" sz="1200" kern="1200" baseline="30000" dirty="0" smtClean="0">
                <a:solidFill>
                  <a:schemeClr val="tx1"/>
                </a:solidFill>
                <a:effectLst/>
                <a:latin typeface="+mn-lt"/>
                <a:ea typeface="+mn-ea"/>
                <a:cs typeface="+mn-cs"/>
              </a:rPr>
              <a:t>rd</a:t>
            </a:r>
            <a:r>
              <a:rPr lang="en-US" altLang="ko-KR" sz="1200" kern="1200" dirty="0" smtClean="0">
                <a:solidFill>
                  <a:schemeClr val="tx1"/>
                </a:solidFill>
                <a:effectLst/>
                <a:latin typeface="+mn-lt"/>
                <a:ea typeface="+mn-ea"/>
                <a:cs typeface="+mn-cs"/>
              </a:rPr>
              <a:t> element, d.</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Just like the case where we inserted a value in x, we cannot immediately delete “d”.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make a new array called “y” and add each element in x.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we will make a small array and copy the everything except the element we want to delete.</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generate a new array in the same manner as before, but it will have one less cell—the new array will have five cells only.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Secondly, the elements that are located before the target element should point to the same values. We just copy them as they are.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Then, we will adopt a “for” loop just to copy all the values right before the location of the target element.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While we need an extra calculation for the insertion to add a new element to x, we won’t do anything in this part for deletion.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Here we have index, 4, and the new one is featured as 3.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As we have to remove one element, we also have to reduce the index.</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Likewise, it is 5 here, but it becomes 4 below.</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reduce the index to store values in this manner.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We will store the element in one place further forward from the original location, where one index is removed.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Finally, we will copy the different reference structures of the two arrays. The accesses situated in x will point at the array in y.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 many total operations do we need to perform this deletion process?</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Despite the presence of 6 elements, one of them did not play any role. In this case, we need 5 operations.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So, we performed n - 1 operations. </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If there are 10,000 elements, we will need “n: operations, whether it be 10,000 or 9,999.</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69591C5F-1D0F-4256-BD1C-618DF4C9178E}" type="slidenum">
              <a:rPr lang="ko-KR" altLang="en-US" smtClean="0"/>
              <a:t>9</a:t>
            </a:fld>
            <a:endParaRPr lang="ko-KR" altLang="en-US"/>
          </a:p>
        </p:txBody>
      </p:sp>
    </p:spTree>
    <p:extLst>
      <p:ext uri="{BB962C8B-B14F-4D97-AF65-F5344CB8AC3E}">
        <p14:creationId xmlns:p14="http://schemas.microsoft.com/office/powerpoint/2010/main" val="396888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1668016"/>
          </a:xfrm>
        </p:spPr>
        <p:txBody>
          <a:bodyPr anchor="b"/>
          <a:lstStyle>
            <a:lvl1pPr>
              <a:defRPr sz="4800">
                <a:ln>
                  <a:noFill/>
                </a:ln>
                <a:solidFill>
                  <a:schemeClr val="tx2"/>
                </a:solidFill>
              </a:defRPr>
            </a:lvl1pPr>
          </a:lstStyle>
          <a:p>
            <a:r>
              <a:rPr lang="ko-KR" altLang="en-US" smtClean="0"/>
              <a:t>마스터 제목 스타일 편집</a:t>
            </a:r>
            <a:endParaRPr lang="en-US" dirty="0"/>
          </a:p>
        </p:txBody>
      </p:sp>
      <p:sp>
        <p:nvSpPr>
          <p:cNvPr id="3" name="Subtitle 2"/>
          <p:cNvSpPr>
            <a:spLocks noGrp="1"/>
          </p:cNvSpPr>
          <p:nvPr>
            <p:ph type="subTitle" idx="1"/>
          </p:nvPr>
        </p:nvSpPr>
        <p:spPr>
          <a:xfrm>
            <a:off x="914400" y="4572000"/>
            <a:ext cx="10078144"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5" name="Footer Placeholder 4"/>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34517701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Date Placeholder 3"/>
          <p:cNvSpPr>
            <a:spLocks noGrp="1"/>
          </p:cNvSpPr>
          <p:nvPr>
            <p:ph type="dt" sz="half" idx="10"/>
          </p:nvPr>
        </p:nvSpPr>
        <p:spPr/>
        <p:txBody>
          <a:bodyPr/>
          <a:lstStyle/>
          <a:p>
            <a:fld id="{5174896E-ED42-4D61-895F-99B0D2E268F3}" type="datetime1">
              <a:rPr lang="ko-KR" altLang="en-US" smtClean="0"/>
              <a:t>2017-09-06</a:t>
            </a:fld>
            <a:endParaRPr lang="ko-KR" altLang="en-US"/>
          </a:p>
        </p:txBody>
      </p:sp>
      <p:sp>
        <p:nvSpPr>
          <p:cNvPr id="5" name="Footer Placeholder 4"/>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42225936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0363" y="274638"/>
            <a:ext cx="2336800" cy="6178698"/>
          </a:xfrm>
        </p:spPr>
        <p:txBody>
          <a:bodyPr vert="eaVert" anchor="b" anchorCtr="0"/>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09600" y="274638"/>
            <a:ext cx="8558741" cy="617869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Date Placeholder 3"/>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5" name="Footer Placeholder 4"/>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2777438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5" name="Footer Placeholder 4"/>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14440378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63085" y="5206553"/>
            <a:ext cx="10212916" cy="1168400"/>
          </a:xfrm>
        </p:spPr>
        <p:txBody>
          <a:bodyPr anchor="t"/>
          <a:lstStyle>
            <a:lvl1pPr algn="l">
              <a:defRPr sz="3600" b="0" cap="all"/>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63085" y="3573016"/>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5" name="Footer Placeholder 4"/>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31782277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sz="half" idx="1"/>
          </p:nvPr>
        </p:nvSpPr>
        <p:spPr>
          <a:xfrm>
            <a:off x="609600" y="1536192"/>
            <a:ext cx="55200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6340875" y="1536192"/>
            <a:ext cx="55200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6" name="Footer Placeholder 5"/>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24511214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smtClean="0"/>
              <a:t>마스터 제목 스타일 편집</a:t>
            </a:r>
            <a:endParaRPr lang="en-US"/>
          </a:p>
        </p:txBody>
      </p:sp>
      <p:sp>
        <p:nvSpPr>
          <p:cNvPr id="3" name="Text Placeholder 2"/>
          <p:cNvSpPr>
            <a:spLocks noGrp="1"/>
          </p:cNvSpPr>
          <p:nvPr>
            <p:ph type="body" idx="1"/>
          </p:nvPr>
        </p:nvSpPr>
        <p:spPr>
          <a:xfrm>
            <a:off x="609600" y="1535113"/>
            <a:ext cx="55200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09600" y="2174875"/>
            <a:ext cx="552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6336640" y="1535113"/>
            <a:ext cx="55200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6336640" y="2174875"/>
            <a:ext cx="552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7" name="Date Placeholder 6"/>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8" name="Footer Placeholder 7"/>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320531993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4" name="Footer Placeholder 3"/>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14784739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3" name="Footer Placeholder 2"/>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85CD3E9B-A789-4DCF-960C-49E4EDB7DF3D}" type="slidenum">
              <a:rPr lang="ko-KR" altLang="en-US" smtClean="0"/>
              <a:t>‹#›</a:t>
            </a:fld>
            <a:endParaRPr lang="ko-KR" altLang="en-US"/>
          </a:p>
        </p:txBody>
      </p:sp>
    </p:spTree>
    <p:extLst>
      <p:ext uri="{BB962C8B-B14F-4D97-AF65-F5344CB8AC3E}">
        <p14:creationId xmlns:p14="http://schemas.microsoft.com/office/powerpoint/2010/main" val="151108378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06401" y="5301208"/>
            <a:ext cx="11258217" cy="594360"/>
          </a:xfrm>
        </p:spPr>
        <p:txBody>
          <a:bodyPr anchor="b"/>
          <a:lstStyle>
            <a:lvl1pPr algn="ctr">
              <a:defRPr sz="2200" b="1"/>
            </a:lvl1pPr>
          </a:lstStyle>
          <a:p>
            <a:r>
              <a:rPr lang="ko-KR" altLang="en-US" smtClean="0"/>
              <a:t>마스터 제목 스타일 편집</a:t>
            </a:r>
            <a:endParaRPr lang="en-US" dirty="0"/>
          </a:p>
        </p:txBody>
      </p:sp>
      <p:sp>
        <p:nvSpPr>
          <p:cNvPr id="4" name="Text Placeholder 3"/>
          <p:cNvSpPr>
            <a:spLocks noGrp="1"/>
          </p:cNvSpPr>
          <p:nvPr>
            <p:ph type="body" sz="half" idx="2"/>
          </p:nvPr>
        </p:nvSpPr>
        <p:spPr>
          <a:xfrm>
            <a:off x="406399" y="5901664"/>
            <a:ext cx="11258220"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6" name="Footer Placeholder 5"/>
          <p:cNvSpPr>
            <a:spLocks noGrp="1"/>
          </p:cNvSpPr>
          <p:nvPr>
            <p:ph type="ftr" sz="quarter" idx="11"/>
          </p:nvPr>
        </p:nvSpPr>
        <p:spPr>
          <a:xfrm>
            <a:off x="1583499" y="6597352"/>
            <a:ext cx="8160907" cy="27544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85CD3E9B-A789-4DCF-960C-49E4EDB7DF3D}" type="slidenum">
              <a:rPr lang="ko-KR" altLang="en-US" smtClean="0"/>
              <a:t>‹#›</a:t>
            </a:fld>
            <a:endParaRPr lang="ko-KR" altLang="en-US"/>
          </a:p>
        </p:txBody>
      </p:sp>
      <p:sp>
        <p:nvSpPr>
          <p:cNvPr id="9" name="Content Placeholder 8"/>
          <p:cNvSpPr>
            <a:spLocks noGrp="1"/>
          </p:cNvSpPr>
          <p:nvPr>
            <p:ph sz="quarter" idx="13"/>
          </p:nvPr>
        </p:nvSpPr>
        <p:spPr>
          <a:xfrm>
            <a:off x="406400" y="381000"/>
            <a:ext cx="11258219" cy="4776192"/>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Tree>
    <p:extLst>
      <p:ext uri="{BB962C8B-B14F-4D97-AF65-F5344CB8AC3E}">
        <p14:creationId xmlns:p14="http://schemas.microsoft.com/office/powerpoint/2010/main" val="51876499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0" y="5495278"/>
            <a:ext cx="12192000" cy="594626"/>
          </a:xfrm>
        </p:spPr>
        <p:txBody>
          <a:bodyPr anchor="b"/>
          <a:lstStyle>
            <a:lvl1pPr algn="ctr">
              <a:defRPr sz="2200" b="1">
                <a:ln>
                  <a:noFill/>
                </a:ln>
                <a:solidFill>
                  <a:schemeClr val="tx2"/>
                </a:solidFill>
              </a:defRPr>
            </a:lvl1pPr>
          </a:lstStyle>
          <a:p>
            <a:r>
              <a:rPr lang="ko-KR" altLang="en-US" smtClean="0"/>
              <a:t>마스터 제목 스타일 편집</a:t>
            </a:r>
            <a:endParaRPr lang="en-US" dirty="0"/>
          </a:p>
        </p:txBody>
      </p:sp>
      <p:sp>
        <p:nvSpPr>
          <p:cNvPr id="3" name="Picture Placeholder 2"/>
          <p:cNvSpPr>
            <a:spLocks noGrp="1"/>
          </p:cNvSpPr>
          <p:nvPr>
            <p:ph type="pic" idx="1"/>
          </p:nvPr>
        </p:nvSpPr>
        <p:spPr>
          <a:xfrm>
            <a:off x="0" y="0"/>
            <a:ext cx="121920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0" y="6096000"/>
            <a:ext cx="12192000" cy="50135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8" name="Date Placeholder 7"/>
          <p:cNvSpPr>
            <a:spLocks noGrp="1"/>
          </p:cNvSpPr>
          <p:nvPr>
            <p:ph type="dt" sz="half" idx="10"/>
          </p:nvPr>
        </p:nvSpPr>
        <p:spPr/>
        <p:txBody>
          <a:bodyPr/>
          <a:lstStyle>
            <a:lvl1pPr algn="ctr">
              <a:defRPr/>
            </a:lvl1pPr>
          </a:lstStyle>
          <a:p>
            <a:fld id="{5174896E-ED42-4D61-895F-99B0D2E268F3}" type="datetime1">
              <a:rPr lang="ko-KR" altLang="en-US" smtClean="0"/>
              <a:t>2017-09-06</a:t>
            </a:fld>
            <a:endParaRPr lang="ko-KR" altLang="en-US"/>
          </a:p>
        </p:txBody>
      </p:sp>
      <p:sp>
        <p:nvSpPr>
          <p:cNvPr id="9" name="Slide Number Placeholder 8"/>
          <p:cNvSpPr>
            <a:spLocks noGrp="1"/>
          </p:cNvSpPr>
          <p:nvPr>
            <p:ph type="sldNum" sz="quarter" idx="11"/>
          </p:nvPr>
        </p:nvSpPr>
        <p:spPr/>
        <p:txBody>
          <a:bodyPr/>
          <a:lstStyle/>
          <a:p>
            <a:fld id="{85CD3E9B-A789-4DCF-960C-49E4EDB7DF3D}" type="slidenum">
              <a:rPr lang="ko-KR" altLang="en-US" smtClean="0"/>
              <a:t>‹#›</a:t>
            </a:fld>
            <a:endParaRPr lang="ko-KR" altLang="en-US"/>
          </a:p>
        </p:txBody>
      </p:sp>
      <p:sp>
        <p:nvSpPr>
          <p:cNvPr id="10" name="Footer Placeholder 9"/>
          <p:cNvSpPr>
            <a:spLocks noGrp="1"/>
          </p:cNvSpPr>
          <p:nvPr>
            <p:ph type="ftr" sz="quarter" idx="12"/>
          </p:nvPr>
        </p:nvSpPr>
        <p:spPr>
          <a:xfrm>
            <a:off x="1583499" y="6597352"/>
            <a:ext cx="8160907" cy="275443"/>
          </a:xfrm>
          <a:prstGeom prst="rect">
            <a:avLst/>
          </a:prstGeom>
        </p:spPr>
        <p:txBody>
          <a:bodyPr/>
          <a:lstStyle/>
          <a:p>
            <a:endParaRPr lang="en-US" dirty="0"/>
          </a:p>
        </p:txBody>
      </p:sp>
    </p:spTree>
    <p:extLst>
      <p:ext uri="{BB962C8B-B14F-4D97-AF65-F5344CB8AC3E}">
        <p14:creationId xmlns:p14="http://schemas.microsoft.com/office/powerpoint/2010/main" val="276445195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1000">
              <a:schemeClr val="bg2">
                <a:alpha val="87000"/>
              </a:schemeClr>
            </a:gs>
            <a:gs pos="100000">
              <a:schemeClr val="bg1">
                <a:shade val="100000"/>
                <a:satMod val="115000"/>
              </a:schemeClr>
            </a:gs>
            <a:gs pos="100000">
              <a:schemeClr val="bg1">
                <a:shade val="70000"/>
                <a:satMod val="130000"/>
              </a:schemeClr>
            </a:gs>
          </a:gsLst>
          <a:lin ang="13500000" scaled="1"/>
          <a:tileRect/>
        </a:gradFill>
        <a:effectLst/>
      </p:bgPr>
    </p:bg>
    <p:spTree>
      <p:nvGrpSpPr>
        <p:cNvPr id="1" name=""/>
        <p:cNvGrpSpPr/>
        <p:nvPr/>
      </p:nvGrpSpPr>
      <p:grpSpPr>
        <a:xfrm>
          <a:off x="0" y="0"/>
          <a:ext cx="0" cy="0"/>
          <a:chOff x="0" y="0"/>
          <a:chExt cx="0" cy="0"/>
        </a:xfrm>
      </p:grpSpPr>
      <p:sp>
        <p:nvSpPr>
          <p:cNvPr id="7" name="Rectangle 6"/>
          <p:cNvSpPr/>
          <p:nvPr/>
        </p:nvSpPr>
        <p:spPr>
          <a:xfrm rot="5400000">
            <a:off x="5963674" y="625211"/>
            <a:ext cx="268982" cy="122132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2" descr="ci"/>
          <p:cNvPicPr>
            <a:picLocks noChangeAspect="1" noChangeArrowheads="1"/>
          </p:cNvPicPr>
          <p:nvPr/>
        </p:nvPicPr>
        <p:blipFill>
          <a:blip r:embed="rId13"/>
          <a:srcRect/>
          <a:stretch>
            <a:fillRect/>
          </a:stretch>
        </p:blipFill>
        <p:spPr bwMode="auto">
          <a:xfrm>
            <a:off x="-10791" y="6590376"/>
            <a:ext cx="770003" cy="277200"/>
          </a:xfrm>
          <a:prstGeom prst="rect">
            <a:avLst/>
          </a:prstGeom>
          <a:noFill/>
        </p:spPr>
      </p:pic>
      <p:sp>
        <p:nvSpPr>
          <p:cNvPr id="2" name="Title Placeholder 1"/>
          <p:cNvSpPr>
            <a:spLocks noGrp="1"/>
          </p:cNvSpPr>
          <p:nvPr>
            <p:ph type="title"/>
          </p:nvPr>
        </p:nvSpPr>
        <p:spPr>
          <a:xfrm>
            <a:off x="609600" y="274638"/>
            <a:ext cx="11247040" cy="1138138"/>
          </a:xfrm>
          <a:prstGeom prst="rect">
            <a:avLst/>
          </a:prstGeom>
        </p:spPr>
        <p:txBody>
          <a:bodyPr vert="horz" lIns="91440" tIns="45720" rIns="91440" bIns="45720" rtlCol="0" anchor="ctr">
            <a:no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335360" y="1600200"/>
            <a:ext cx="11247040" cy="4925144"/>
          </a:xfrm>
          <a:prstGeom prst="rect">
            <a:avLst/>
          </a:prstGeom>
        </p:spPr>
        <p:txBody>
          <a:bodyPr vert="horz" lIns="91440" tIns="45720" rIns="91440" bIns="45720" rtlCol="0">
            <a:normAutofit/>
          </a:bodyPr>
          <a:lstStyle/>
          <a:p>
            <a:pPr lvl="0"/>
            <a:r>
              <a:rPr lang="en-US" altLang="ko-KR" dirty="0" smtClean="0"/>
              <a:t>Click to edit Master text styles </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
        <p:nvSpPr>
          <p:cNvPr id="8" name="Rectangle 7"/>
          <p:cNvSpPr/>
          <p:nvPr/>
        </p:nvSpPr>
        <p:spPr>
          <a:xfrm>
            <a:off x="11184566" y="6597351"/>
            <a:ext cx="1020233" cy="266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11280577" y="6620808"/>
            <a:ext cx="828212" cy="216024"/>
          </a:xfrm>
          <a:prstGeom prst="bracketPair">
            <a:avLst>
              <a:gd name="adj" fmla="val 17949"/>
            </a:avLst>
          </a:prstGeom>
          <a:ln w="19050">
            <a:solidFill>
              <a:srgbClr val="FFFFFF"/>
            </a:solidFill>
          </a:ln>
        </p:spPr>
        <p:txBody>
          <a:bodyPr vert="horz" lIns="0" tIns="0" rIns="0" bIns="0" rtlCol="0" anchor="ctr"/>
          <a:lstStyle>
            <a:lvl1pPr algn="ctr">
              <a:defRPr sz="1200">
                <a:solidFill>
                  <a:srgbClr val="FFFFFF"/>
                </a:solidFill>
              </a:defRPr>
            </a:lvl1pPr>
          </a:lstStyle>
          <a:p>
            <a:fld id="{85CD3E9B-A789-4DCF-960C-49E4EDB7DF3D}" type="slidenum">
              <a:rPr lang="ko-KR" altLang="en-US" smtClean="0"/>
              <a:t>‹#›</a:t>
            </a:fld>
            <a:endParaRPr lang="ko-KR" altLang="en-US"/>
          </a:p>
        </p:txBody>
      </p:sp>
      <p:sp>
        <p:nvSpPr>
          <p:cNvPr id="4" name="Date Placeholder 3"/>
          <p:cNvSpPr>
            <a:spLocks noGrp="1"/>
          </p:cNvSpPr>
          <p:nvPr>
            <p:ph type="dt" sz="half" idx="2"/>
          </p:nvPr>
        </p:nvSpPr>
        <p:spPr>
          <a:xfrm>
            <a:off x="9757570" y="6597352"/>
            <a:ext cx="1426996" cy="275443"/>
          </a:xfrm>
          <a:prstGeom prst="rect">
            <a:avLst/>
          </a:prstGeom>
        </p:spPr>
        <p:txBody>
          <a:bodyPr vert="horz" lIns="91440" tIns="45720" rIns="91440" bIns="45720" rtlCol="0" anchor="ctr"/>
          <a:lstStyle>
            <a:lvl1pPr algn="l">
              <a:defRPr sz="1200">
                <a:solidFill>
                  <a:schemeClr val="bg2"/>
                </a:solidFill>
              </a:defRPr>
            </a:lvl1pPr>
          </a:lstStyle>
          <a:p>
            <a:fld id="{5174896E-ED42-4D61-895F-99B0D2E268F3}" type="datetime1">
              <a:rPr lang="ko-KR" altLang="en-US" smtClean="0"/>
              <a:t>2017-09-06</a:t>
            </a:fld>
            <a:endParaRPr lang="ko-KR" altLang="en-US"/>
          </a:p>
        </p:txBody>
      </p:sp>
      <p:sp>
        <p:nvSpPr>
          <p:cNvPr id="10" name="TextBox 9"/>
          <p:cNvSpPr txBox="1"/>
          <p:nvPr/>
        </p:nvSpPr>
        <p:spPr>
          <a:xfrm>
            <a:off x="1199456" y="6608386"/>
            <a:ext cx="6410794" cy="276999"/>
          </a:xfrm>
          <a:prstGeom prst="rect">
            <a:avLst/>
          </a:prstGeom>
          <a:noFill/>
        </p:spPr>
        <p:txBody>
          <a:bodyPr wrap="none" rtlCol="0">
            <a:spAutoFit/>
          </a:bodyPr>
          <a:lstStyle/>
          <a:p>
            <a:r>
              <a:rPr lang="en-US" altLang="ko-KR" sz="1200" dirty="0" smtClean="0">
                <a:solidFill>
                  <a:schemeClr val="bg1"/>
                </a:solidFill>
              </a:rPr>
              <a:t>Copyright © 2017 by Il-</a:t>
            </a:r>
            <a:r>
              <a:rPr lang="en-US" altLang="ko-KR" sz="1200" dirty="0" err="1" smtClean="0">
                <a:solidFill>
                  <a:schemeClr val="bg1"/>
                </a:solidFill>
              </a:rPr>
              <a:t>Chul</a:t>
            </a:r>
            <a:r>
              <a:rPr lang="en-US" altLang="ko-KR" sz="1200" dirty="0" smtClean="0">
                <a:solidFill>
                  <a:schemeClr val="bg1"/>
                </a:solidFill>
              </a:rPr>
              <a:t> Moon, </a:t>
            </a:r>
            <a:r>
              <a:rPr lang="en-US" altLang="ko-KR" sz="1200" dirty="0" err="1" smtClean="0">
                <a:solidFill>
                  <a:schemeClr val="bg1"/>
                </a:solidFill>
              </a:rPr>
              <a:t>AAILab</a:t>
            </a:r>
            <a:r>
              <a:rPr lang="en-US" altLang="ko-KR" sz="1200" dirty="0" smtClean="0">
                <a:solidFill>
                  <a:schemeClr val="bg1"/>
                </a:solidFill>
              </a:rPr>
              <a:t>, Dept. of Industrial and Systems Engineering, KAIST</a:t>
            </a:r>
            <a:endParaRPr lang="ko-KR" altLang="en-US" sz="1200" dirty="0">
              <a:solidFill>
                <a:schemeClr val="bg1"/>
              </a:solidFill>
            </a:endParaRPr>
          </a:p>
        </p:txBody>
      </p:sp>
    </p:spTree>
    <p:extLst>
      <p:ext uri="{BB962C8B-B14F-4D97-AF65-F5344CB8AC3E}">
        <p14:creationId xmlns:p14="http://schemas.microsoft.com/office/powerpoint/2010/main" val="31831804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1"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1"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1"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1"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1"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1"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1"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1"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1"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cmoon@kaist.ac.k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gif"/><Relationship Id="rId4" Type="http://schemas.openxmlformats.org/officeDocument/2006/relationships/image" Target="../media/image15.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5.jpeg"/><Relationship Id="rId5" Type="http://schemas.openxmlformats.org/officeDocument/2006/relationships/image" Target="../media/image22.jpeg"/><Relationship Id="rId10" Type="http://schemas.openxmlformats.org/officeDocument/2006/relationships/image" Target="../media/image18.jpeg"/><Relationship Id="rId4" Type="http://schemas.openxmlformats.org/officeDocument/2006/relationships/image" Target="../media/image16.gif"/><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1966" y="1769540"/>
            <a:ext cx="9440034" cy="1828801"/>
          </a:xfrm>
        </p:spPr>
        <p:txBody>
          <a:bodyPr>
            <a:normAutofit/>
          </a:bodyPr>
          <a:lstStyle/>
          <a:p>
            <a:r>
              <a:rPr lang="en-US" altLang="ko-KR" b="1" dirty="0" smtClean="0"/>
              <a:t>Linked List, Stack,</a:t>
            </a:r>
            <a:br>
              <a:rPr lang="en-US" altLang="ko-KR" b="1" dirty="0" smtClean="0"/>
            </a:br>
            <a:r>
              <a:rPr lang="en-US" altLang="ko-KR" b="1" dirty="0" smtClean="0"/>
              <a:t>and Queue</a:t>
            </a:r>
            <a:endParaRPr lang="ko-KR" altLang="en-US" b="1" dirty="0"/>
          </a:p>
        </p:txBody>
      </p:sp>
      <p:sp>
        <p:nvSpPr>
          <p:cNvPr id="3" name="Subtitle 2"/>
          <p:cNvSpPr>
            <a:spLocks noGrp="1"/>
          </p:cNvSpPr>
          <p:nvPr>
            <p:ph type="subTitle" idx="1"/>
          </p:nvPr>
        </p:nvSpPr>
        <p:spPr>
          <a:xfrm>
            <a:off x="2751966" y="3598339"/>
            <a:ext cx="9440034" cy="1049867"/>
          </a:xfrm>
        </p:spPr>
        <p:txBody>
          <a:bodyPr>
            <a:normAutofit fontScale="85000" lnSpcReduction="20000"/>
          </a:bodyPr>
          <a:lstStyle/>
          <a:p>
            <a:r>
              <a:rPr lang="en-US" altLang="ko-KR" dirty="0" smtClean="0"/>
              <a:t>Il-Chul Moon</a:t>
            </a:r>
            <a:br>
              <a:rPr lang="en-US" altLang="ko-KR" dirty="0" smtClean="0"/>
            </a:br>
            <a:r>
              <a:rPr lang="en-US" altLang="ko-KR" dirty="0" smtClean="0"/>
              <a:t>Dept. of Industrial and Systems Engineering</a:t>
            </a:r>
            <a:br>
              <a:rPr lang="en-US" altLang="ko-KR" dirty="0" smtClean="0"/>
            </a:br>
            <a:r>
              <a:rPr lang="en-US" altLang="ko-KR" dirty="0" smtClean="0"/>
              <a:t>KAIST</a:t>
            </a:r>
            <a:endParaRPr lang="en-US" altLang="ko-KR" dirty="0"/>
          </a:p>
          <a:p>
            <a:r>
              <a:rPr lang="en-US" altLang="ko-KR" dirty="0" smtClean="0">
                <a:hlinkClick r:id="rId3"/>
              </a:rPr>
              <a:t>icmoon@kaist.ac.kr</a:t>
            </a:r>
            <a:endParaRPr lang="en-US" altLang="ko-KR" dirty="0" smtClean="0"/>
          </a:p>
          <a:p>
            <a:endParaRPr lang="en-US" altLang="ko-KR" dirty="0" smtClean="0"/>
          </a:p>
        </p:txBody>
      </p:sp>
      <p:sp>
        <p:nvSpPr>
          <p:cNvPr id="5" name="Slide Number Placeholder 3"/>
          <p:cNvSpPr>
            <a:spLocks noGrp="1"/>
          </p:cNvSpPr>
          <p:nvPr>
            <p:ph type="sldNum" sz="quarter" idx="12"/>
          </p:nvPr>
        </p:nvSpPr>
        <p:spPr>
          <a:xfrm>
            <a:off x="11280577" y="6620808"/>
            <a:ext cx="828212" cy="216024"/>
          </a:xfrm>
        </p:spPr>
        <p:txBody>
          <a:bodyPr/>
          <a:lstStyle/>
          <a:p>
            <a:r>
              <a:rPr lang="en-US" altLang="ko-KR" dirty="0" smtClean="0"/>
              <a:t>1</a:t>
            </a:r>
            <a:endParaRPr lang="ko-KR" altLang="en-US" dirty="0"/>
          </a:p>
        </p:txBody>
      </p:sp>
    </p:spTree>
    <p:extLst>
      <p:ext uri="{BB962C8B-B14F-4D97-AF65-F5344CB8AC3E}">
        <p14:creationId xmlns:p14="http://schemas.microsoft.com/office/powerpoint/2010/main" val="1367645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331" y="87290"/>
            <a:ext cx="10638669" cy="1106521"/>
          </a:xfrm>
        </p:spPr>
        <p:txBody>
          <a:bodyPr/>
          <a:lstStyle/>
          <a:p>
            <a:r>
              <a:rPr lang="en-US" altLang="ko-KR" dirty="0" smtClean="0"/>
              <a:t>Problems in Array</a:t>
            </a:r>
            <a:endParaRPr lang="ko-KR" altLang="en-US" dirty="0"/>
          </a:p>
        </p:txBody>
      </p:sp>
      <p:sp>
        <p:nvSpPr>
          <p:cNvPr id="3" name="Content Placeholder 2"/>
          <p:cNvSpPr>
            <a:spLocks noGrp="1"/>
          </p:cNvSpPr>
          <p:nvPr>
            <p:ph idx="1"/>
          </p:nvPr>
        </p:nvSpPr>
        <p:spPr>
          <a:xfrm>
            <a:off x="1635361" y="1094014"/>
            <a:ext cx="7041910" cy="5763986"/>
          </a:xfrm>
        </p:spPr>
        <p:txBody>
          <a:bodyPr>
            <a:normAutofit/>
          </a:bodyPr>
          <a:lstStyle/>
          <a:p>
            <a:r>
              <a:rPr lang="en-US" altLang="ko-KR" dirty="0" smtClean="0"/>
              <a:t>Whenever you put something in or get something out</a:t>
            </a:r>
          </a:p>
          <a:p>
            <a:pPr lvl="1"/>
            <a:r>
              <a:rPr lang="en-US" altLang="ko-KR" dirty="0" smtClean="0"/>
              <a:t>You have to perform line-wise retrievals</a:t>
            </a:r>
          </a:p>
          <a:p>
            <a:pPr lvl="2"/>
            <a:r>
              <a:rPr lang="en-US" altLang="ko-KR" dirty="0" smtClean="0"/>
              <a:t>Which is N retrievals </a:t>
            </a:r>
            <a:br>
              <a:rPr lang="en-US" altLang="ko-KR" dirty="0" smtClean="0"/>
            </a:br>
            <a:r>
              <a:rPr lang="en-US" altLang="ko-KR" dirty="0" smtClean="0"/>
              <a:t>(by assuming 100,000 – 1 </a:t>
            </a:r>
            <a:r>
              <a:rPr lang="en-US" altLang="ko-KR" dirty="0" smtClean="0">
                <a:latin typeface="Cambria Math"/>
                <a:ea typeface="Cambria Math"/>
              </a:rPr>
              <a:t>≒100,000)</a:t>
            </a:r>
            <a:endParaRPr lang="en-US" altLang="ko-KR" dirty="0" smtClean="0"/>
          </a:p>
          <a:p>
            <a:pPr lvl="1"/>
            <a:r>
              <a:rPr lang="en-US" altLang="ko-KR" dirty="0" smtClean="0"/>
              <a:t>This process is just like that</a:t>
            </a:r>
          </a:p>
          <a:p>
            <a:pPr lvl="2"/>
            <a:r>
              <a:rPr lang="en-US" altLang="ko-KR" dirty="0" smtClean="0"/>
              <a:t>There is a line of airline passengers</a:t>
            </a:r>
          </a:p>
          <a:p>
            <a:pPr lvl="2"/>
            <a:r>
              <a:rPr lang="en-US" altLang="ko-KR" dirty="0" smtClean="0"/>
              <a:t>You want to put a passenger in the middle of </a:t>
            </a:r>
            <a:br>
              <a:rPr lang="en-US" altLang="ko-KR" dirty="0" smtClean="0"/>
            </a:br>
            <a:r>
              <a:rPr lang="en-US" altLang="ko-KR" dirty="0" smtClean="0"/>
              <a:t>the line because his flight is about to leave</a:t>
            </a:r>
          </a:p>
          <a:p>
            <a:pPr lvl="2"/>
            <a:r>
              <a:rPr lang="en-US" altLang="ko-KR" dirty="0" smtClean="0"/>
              <a:t>You are moving all the passengers one step back</a:t>
            </a:r>
          </a:p>
          <a:p>
            <a:pPr lvl="2"/>
            <a:r>
              <a:rPr lang="en-US" altLang="ko-KR" dirty="0" smtClean="0"/>
              <a:t>Then, you put the customer in the line</a:t>
            </a:r>
          </a:p>
          <a:p>
            <a:r>
              <a:rPr lang="en-US" altLang="ko-KR" dirty="0" smtClean="0"/>
              <a:t>What-if we have a magic to create a space in the middle of the line?</a:t>
            </a:r>
          </a:p>
          <a:p>
            <a:pPr lvl="1"/>
            <a:r>
              <a:rPr lang="en-US" altLang="ko-KR" dirty="0" smtClean="0"/>
              <a:t>Array </a:t>
            </a:r>
            <a:r>
              <a:rPr lang="en-US" altLang="ko-KR" dirty="0" smtClean="0">
                <a:sym typeface="Wingdings" pitchFamily="2" charset="2"/>
              </a:rPr>
              <a:t> you are bounded to the 1-dimension that you have</a:t>
            </a:r>
          </a:p>
          <a:p>
            <a:pPr lvl="1"/>
            <a:r>
              <a:rPr lang="en-US" altLang="ko-KR" dirty="0" smtClean="0">
                <a:sym typeface="Wingdings" pitchFamily="2" charset="2"/>
              </a:rPr>
              <a:t>Linked list  you are bounded no more!</a:t>
            </a:r>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10</a:t>
            </a:fld>
            <a:endParaRPr lang="ko-KR" altLang="en-US"/>
          </a:p>
        </p:txBody>
      </p:sp>
      <p:pic>
        <p:nvPicPr>
          <p:cNvPr id="6" name="Harry.Potter.And.The.Order.Of.The.Phoenix.2007.SE.XviD.AC3.2AUDIO-WAF.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28975" y="1495039"/>
            <a:ext cx="4260862" cy="2414488"/>
          </a:xfrm>
          <a:prstGeom prst="rect">
            <a:avLst/>
          </a:prstGeom>
        </p:spPr>
      </p:pic>
      <p:sp>
        <p:nvSpPr>
          <p:cNvPr id="5" name="TextBox 4"/>
          <p:cNvSpPr txBox="1"/>
          <p:nvPr/>
        </p:nvSpPr>
        <p:spPr>
          <a:xfrm>
            <a:off x="9625567" y="1390261"/>
            <a:ext cx="1930528" cy="369332"/>
          </a:xfrm>
          <a:prstGeom prst="rect">
            <a:avLst/>
          </a:prstGeom>
          <a:noFill/>
        </p:spPr>
        <p:txBody>
          <a:bodyPr wrap="none" rtlCol="0">
            <a:spAutoFit/>
          </a:bodyPr>
          <a:lstStyle/>
          <a:p>
            <a:r>
              <a:rPr lang="en-US" altLang="ko-KR" dirty="0" smtClean="0"/>
              <a:t>From </a:t>
            </a:r>
            <a:r>
              <a:rPr lang="en-US" altLang="ko-KR" i="1" dirty="0" smtClean="0"/>
              <a:t>Harry Porter</a:t>
            </a:r>
            <a:endParaRPr lang="ko-KR" altLang="en-US" i="1" dirty="0"/>
          </a:p>
        </p:txBody>
      </p:sp>
    </p:spTree>
    <p:extLst>
      <p:ext uri="{BB962C8B-B14F-4D97-AF65-F5344CB8AC3E}">
        <p14:creationId xmlns:p14="http://schemas.microsoft.com/office/powerpoint/2010/main" val="31379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Linked List</a:t>
            </a:r>
            <a:endParaRPr lang="ko-KR" altLang="en-US" dirty="0"/>
          </a:p>
        </p:txBody>
      </p:sp>
      <p:sp>
        <p:nvSpPr>
          <p:cNvPr id="3" name="Text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2"/>
          </p:nvPr>
        </p:nvSpPr>
        <p:spPr/>
        <p:txBody>
          <a:bodyPr/>
          <a:lstStyle/>
          <a:p>
            <a:fld id="{85CD3E9B-A789-4DCF-960C-49E4EDB7DF3D}" type="slidenum">
              <a:rPr lang="ko-KR" altLang="en-US" smtClean="0"/>
              <a:t>11</a:t>
            </a:fld>
            <a:endParaRPr lang="ko-KR" altLang="en-US"/>
          </a:p>
        </p:txBody>
      </p:sp>
    </p:spTree>
    <p:extLst>
      <p:ext uri="{BB962C8B-B14F-4D97-AF65-F5344CB8AC3E}">
        <p14:creationId xmlns:p14="http://schemas.microsoft.com/office/powerpoint/2010/main" val="2089557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0352" y="1242204"/>
            <a:ext cx="9763497" cy="5089585"/>
          </a:xfrm>
          <a:prstGeom prst="rect">
            <a:avLst/>
          </a:prstGeom>
        </p:spPr>
      </p:pic>
      <p:sp>
        <p:nvSpPr>
          <p:cNvPr id="2" name="Title 1"/>
          <p:cNvSpPr>
            <a:spLocks noGrp="1"/>
          </p:cNvSpPr>
          <p:nvPr>
            <p:ph type="title"/>
          </p:nvPr>
        </p:nvSpPr>
        <p:spPr>
          <a:xfrm>
            <a:off x="1762880" y="94178"/>
            <a:ext cx="10353762" cy="970450"/>
          </a:xfrm>
        </p:spPr>
        <p:txBody>
          <a:bodyPr/>
          <a:lstStyle/>
          <a:p>
            <a:r>
              <a:rPr lang="en-US" altLang="ko-KR" i="1" dirty="0" smtClean="0"/>
              <a:t>Detour: </a:t>
            </a:r>
            <a:r>
              <a:rPr lang="en-US" altLang="ko-KR" dirty="0" smtClean="0"/>
              <a:t>Assignment and Equivalence</a:t>
            </a:r>
            <a:endParaRPr lang="ko-KR" altLang="en-US" dirty="0"/>
          </a:p>
        </p:txBody>
      </p:sp>
      <p:sp>
        <p:nvSpPr>
          <p:cNvPr id="5" name="Content Placeholder 4"/>
          <p:cNvSpPr>
            <a:spLocks noGrp="1"/>
          </p:cNvSpPr>
          <p:nvPr>
            <p:ph idx="1"/>
          </p:nvPr>
        </p:nvSpPr>
        <p:spPr>
          <a:xfrm>
            <a:off x="6329012" y="2796511"/>
            <a:ext cx="5787630" cy="3653273"/>
          </a:xfrm>
        </p:spPr>
        <p:txBody>
          <a:bodyPr>
            <a:normAutofit fontScale="85000" lnSpcReduction="10000"/>
          </a:bodyPr>
          <a:lstStyle/>
          <a:p>
            <a:r>
              <a:rPr lang="en-US" altLang="ko-KR" dirty="0" smtClean="0">
                <a:solidFill>
                  <a:schemeClr val="bg1"/>
                </a:solidFill>
              </a:rPr>
              <a:t>One variable’s value is changed</a:t>
            </a:r>
          </a:p>
          <a:p>
            <a:r>
              <a:rPr lang="en-US" altLang="ko-KR" dirty="0" smtClean="0">
                <a:solidFill>
                  <a:schemeClr val="bg1"/>
                </a:solidFill>
              </a:rPr>
              <a:t>But, you see three changes</a:t>
            </a:r>
          </a:p>
          <a:p>
            <a:r>
              <a:rPr lang="en-US" altLang="ko-KR" dirty="0" smtClean="0">
                <a:solidFill>
                  <a:schemeClr val="bg1"/>
                </a:solidFill>
              </a:rPr>
              <a:t>Why this happened?</a:t>
            </a:r>
          </a:p>
          <a:p>
            <a:pPr lvl="1"/>
            <a:r>
              <a:rPr lang="en-US" altLang="ko-KR" dirty="0" smtClean="0">
                <a:solidFill>
                  <a:schemeClr val="bg1"/>
                </a:solidFill>
              </a:rPr>
              <a:t>Because of references</a:t>
            </a:r>
          </a:p>
          <a:p>
            <a:pPr lvl="1"/>
            <a:r>
              <a:rPr lang="en-US" altLang="ko-KR" dirty="0" smtClean="0">
                <a:solidFill>
                  <a:schemeClr val="bg1"/>
                </a:solidFill>
              </a:rPr>
              <a:t>x has two references from y and z</a:t>
            </a:r>
          </a:p>
          <a:p>
            <a:pPr lvl="1"/>
            <a:r>
              <a:rPr lang="en-US" altLang="ko-KR" dirty="0" smtClean="0">
                <a:solidFill>
                  <a:schemeClr val="bg1"/>
                </a:solidFill>
              </a:rPr>
              <a:t>The values of y and z are determined by x, and x is changed</a:t>
            </a:r>
          </a:p>
          <a:p>
            <a:pPr lvl="2"/>
            <a:r>
              <a:rPr lang="en-US" altLang="ko-KR" dirty="0" smtClean="0">
                <a:solidFill>
                  <a:schemeClr val="bg1"/>
                </a:solidFill>
              </a:rPr>
              <a:t>See the ripple effects</a:t>
            </a:r>
          </a:p>
          <a:p>
            <a:r>
              <a:rPr lang="en-US" altLang="ko-KR" b="1" i="1" dirty="0" smtClean="0">
                <a:solidFill>
                  <a:schemeClr val="bg1"/>
                </a:solidFill>
              </a:rPr>
              <a:t>==</a:t>
            </a:r>
          </a:p>
          <a:p>
            <a:pPr lvl="1"/>
            <a:r>
              <a:rPr lang="en-US" altLang="ko-KR" dirty="0" smtClean="0">
                <a:solidFill>
                  <a:schemeClr val="bg1"/>
                </a:solidFill>
              </a:rPr>
              <a:t>Checks the equivalence of two referenced values</a:t>
            </a:r>
          </a:p>
          <a:p>
            <a:r>
              <a:rPr lang="en-US" altLang="ko-KR" b="1" i="1" dirty="0" smtClean="0">
                <a:solidFill>
                  <a:schemeClr val="bg1"/>
                </a:solidFill>
              </a:rPr>
              <a:t>is</a:t>
            </a:r>
            <a:r>
              <a:rPr lang="en-US" altLang="ko-KR" dirty="0" smtClean="0">
                <a:solidFill>
                  <a:schemeClr val="bg1"/>
                </a:solidFill>
              </a:rPr>
              <a:t> </a:t>
            </a:r>
          </a:p>
          <a:p>
            <a:pPr lvl="1"/>
            <a:r>
              <a:rPr lang="en-US" altLang="ko-KR" dirty="0" smtClean="0">
                <a:solidFill>
                  <a:schemeClr val="bg1"/>
                </a:solidFill>
              </a:rPr>
              <a:t>Checks the equivalence of two referenced objects’ IDs</a:t>
            </a:r>
          </a:p>
          <a:p>
            <a:pPr lvl="1"/>
            <a:endParaRPr lang="en-US" altLang="ko-KR" dirty="0" smtClean="0">
              <a:solidFill>
                <a:schemeClr val="bg1"/>
              </a:solidFill>
            </a:endParaRPr>
          </a:p>
        </p:txBody>
      </p:sp>
      <p:sp>
        <p:nvSpPr>
          <p:cNvPr id="6" name="Oval 5"/>
          <p:cNvSpPr/>
          <p:nvPr/>
        </p:nvSpPr>
        <p:spPr>
          <a:xfrm>
            <a:off x="4358232" y="2322234"/>
            <a:ext cx="1900204" cy="46456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7" name="Oval 6"/>
          <p:cNvSpPr/>
          <p:nvPr/>
        </p:nvSpPr>
        <p:spPr>
          <a:xfrm>
            <a:off x="4672828" y="2430246"/>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1</a:t>
            </a:r>
            <a:endParaRPr lang="ko-KR" altLang="en-US" i="1" dirty="0">
              <a:solidFill>
                <a:schemeClr val="bg1"/>
              </a:solidFill>
            </a:endParaRPr>
          </a:p>
        </p:txBody>
      </p:sp>
      <p:sp>
        <p:nvSpPr>
          <p:cNvPr id="10" name="Oval 9"/>
          <p:cNvSpPr/>
          <p:nvPr/>
        </p:nvSpPr>
        <p:spPr>
          <a:xfrm>
            <a:off x="5164318" y="2430246"/>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2</a:t>
            </a:r>
            <a:endParaRPr lang="ko-KR" altLang="en-US" i="1" dirty="0">
              <a:solidFill>
                <a:schemeClr val="bg1"/>
              </a:solidFill>
            </a:endParaRPr>
          </a:p>
        </p:txBody>
      </p:sp>
      <p:sp>
        <p:nvSpPr>
          <p:cNvPr id="11" name="Oval 10"/>
          <p:cNvSpPr/>
          <p:nvPr/>
        </p:nvSpPr>
        <p:spPr>
          <a:xfrm>
            <a:off x="5608932" y="2430246"/>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3</a:t>
            </a:r>
            <a:endParaRPr lang="ko-KR" altLang="en-US" i="1" dirty="0">
              <a:solidFill>
                <a:schemeClr val="bg1"/>
              </a:solidFill>
            </a:endParaRPr>
          </a:p>
        </p:txBody>
      </p:sp>
      <p:sp>
        <p:nvSpPr>
          <p:cNvPr id="8" name="TextBox 7"/>
          <p:cNvSpPr txBox="1"/>
          <p:nvPr/>
        </p:nvSpPr>
        <p:spPr>
          <a:xfrm>
            <a:off x="4356716" y="2094317"/>
            <a:ext cx="304892" cy="369332"/>
          </a:xfrm>
          <a:prstGeom prst="rect">
            <a:avLst/>
          </a:prstGeom>
          <a:noFill/>
          <a:ln>
            <a:noFill/>
          </a:ln>
        </p:spPr>
        <p:txBody>
          <a:bodyPr wrap="none" rtlCol="0">
            <a:spAutoFit/>
          </a:bodyPr>
          <a:lstStyle/>
          <a:p>
            <a:r>
              <a:rPr lang="en-US" altLang="ko-KR" dirty="0">
                <a:solidFill>
                  <a:schemeClr val="bg1"/>
                </a:solidFill>
              </a:rPr>
              <a:t>x</a:t>
            </a:r>
            <a:endParaRPr lang="ko-KR" altLang="en-US" dirty="0">
              <a:solidFill>
                <a:schemeClr val="bg1"/>
              </a:solidFill>
            </a:endParaRPr>
          </a:p>
        </p:txBody>
      </p:sp>
      <p:sp>
        <p:nvSpPr>
          <p:cNvPr id="15" name="Oval 14"/>
          <p:cNvSpPr/>
          <p:nvPr/>
        </p:nvSpPr>
        <p:spPr>
          <a:xfrm>
            <a:off x="4358232" y="1370045"/>
            <a:ext cx="1900204" cy="46456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6" name="Oval 15"/>
          <p:cNvSpPr/>
          <p:nvPr/>
        </p:nvSpPr>
        <p:spPr>
          <a:xfrm>
            <a:off x="4672828" y="1478057"/>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1</a:t>
            </a:r>
            <a:endParaRPr lang="ko-KR" altLang="en-US" i="1" dirty="0">
              <a:solidFill>
                <a:schemeClr val="bg1"/>
              </a:solidFill>
            </a:endParaRPr>
          </a:p>
        </p:txBody>
      </p:sp>
      <p:sp>
        <p:nvSpPr>
          <p:cNvPr id="17" name="Oval 16"/>
          <p:cNvSpPr/>
          <p:nvPr/>
        </p:nvSpPr>
        <p:spPr>
          <a:xfrm>
            <a:off x="5164318" y="1478057"/>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x</a:t>
            </a:r>
            <a:endParaRPr lang="ko-KR" altLang="en-US" dirty="0">
              <a:solidFill>
                <a:schemeClr val="bg1"/>
              </a:solidFill>
            </a:endParaRPr>
          </a:p>
        </p:txBody>
      </p:sp>
      <p:sp>
        <p:nvSpPr>
          <p:cNvPr id="18" name="Oval 17"/>
          <p:cNvSpPr/>
          <p:nvPr/>
        </p:nvSpPr>
        <p:spPr>
          <a:xfrm>
            <a:off x="5608932" y="1478057"/>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3</a:t>
            </a:r>
            <a:endParaRPr lang="ko-KR" altLang="en-US" i="1" dirty="0">
              <a:solidFill>
                <a:schemeClr val="bg1"/>
              </a:solidFill>
            </a:endParaRPr>
          </a:p>
        </p:txBody>
      </p:sp>
      <p:sp>
        <p:nvSpPr>
          <p:cNvPr id="19" name="TextBox 18"/>
          <p:cNvSpPr txBox="1"/>
          <p:nvPr/>
        </p:nvSpPr>
        <p:spPr>
          <a:xfrm>
            <a:off x="4356716" y="1142128"/>
            <a:ext cx="301686" cy="369332"/>
          </a:xfrm>
          <a:prstGeom prst="rect">
            <a:avLst/>
          </a:prstGeom>
          <a:noFill/>
          <a:ln>
            <a:noFill/>
          </a:ln>
        </p:spPr>
        <p:txBody>
          <a:bodyPr wrap="none" rtlCol="0">
            <a:spAutoFit/>
          </a:bodyPr>
          <a:lstStyle/>
          <a:p>
            <a:r>
              <a:rPr lang="en-US" altLang="ko-KR" dirty="0">
                <a:solidFill>
                  <a:schemeClr val="bg1"/>
                </a:solidFill>
              </a:rPr>
              <a:t>y</a:t>
            </a:r>
            <a:endParaRPr lang="ko-KR" altLang="en-US" dirty="0">
              <a:solidFill>
                <a:schemeClr val="bg1"/>
              </a:solidFill>
            </a:endParaRPr>
          </a:p>
        </p:txBody>
      </p:sp>
      <p:cxnSp>
        <p:nvCxnSpPr>
          <p:cNvPr id="13" name="Straight Arrow Connector 12"/>
          <p:cNvCxnSpPr>
            <a:stCxn id="17" idx="4"/>
            <a:endCxn id="6" idx="0"/>
          </p:cNvCxnSpPr>
          <p:nvPr/>
        </p:nvCxnSpPr>
        <p:spPr>
          <a:xfrm>
            <a:off x="5308334" y="1726593"/>
            <a:ext cx="0" cy="59564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356800" y="3357949"/>
            <a:ext cx="1900204" cy="46456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4" name="Oval 23"/>
          <p:cNvSpPr/>
          <p:nvPr/>
        </p:nvSpPr>
        <p:spPr>
          <a:xfrm>
            <a:off x="4671396" y="3465961"/>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x</a:t>
            </a:r>
            <a:endParaRPr lang="ko-KR" altLang="en-US" dirty="0">
              <a:solidFill>
                <a:schemeClr val="bg1"/>
              </a:solidFill>
            </a:endParaRPr>
          </a:p>
        </p:txBody>
      </p:sp>
      <p:sp>
        <p:nvSpPr>
          <p:cNvPr id="25" name="Oval 24"/>
          <p:cNvSpPr/>
          <p:nvPr/>
        </p:nvSpPr>
        <p:spPr>
          <a:xfrm>
            <a:off x="5162886" y="3465961"/>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a</a:t>
            </a:r>
            <a:endParaRPr lang="ko-KR" altLang="en-US" i="1" dirty="0">
              <a:solidFill>
                <a:schemeClr val="bg1"/>
              </a:solidFill>
            </a:endParaRPr>
          </a:p>
        </p:txBody>
      </p:sp>
      <p:sp>
        <p:nvSpPr>
          <p:cNvPr id="26" name="Oval 25"/>
          <p:cNvSpPr/>
          <p:nvPr/>
        </p:nvSpPr>
        <p:spPr>
          <a:xfrm>
            <a:off x="5607500" y="3465961"/>
            <a:ext cx="288032" cy="24853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i="1" dirty="0">
                <a:solidFill>
                  <a:schemeClr val="bg1"/>
                </a:solidFill>
              </a:rPr>
              <a:t>b</a:t>
            </a:r>
            <a:endParaRPr lang="ko-KR" altLang="en-US" i="1" dirty="0">
              <a:solidFill>
                <a:schemeClr val="bg1"/>
              </a:solidFill>
            </a:endParaRPr>
          </a:p>
        </p:txBody>
      </p:sp>
      <p:sp>
        <p:nvSpPr>
          <p:cNvPr id="27" name="TextBox 26"/>
          <p:cNvSpPr txBox="1"/>
          <p:nvPr/>
        </p:nvSpPr>
        <p:spPr>
          <a:xfrm>
            <a:off x="4355284" y="3130032"/>
            <a:ext cx="295274" cy="369332"/>
          </a:xfrm>
          <a:prstGeom prst="rect">
            <a:avLst/>
          </a:prstGeom>
          <a:noFill/>
          <a:ln>
            <a:noFill/>
          </a:ln>
        </p:spPr>
        <p:txBody>
          <a:bodyPr wrap="none" rtlCol="0">
            <a:spAutoFit/>
          </a:bodyPr>
          <a:lstStyle/>
          <a:p>
            <a:r>
              <a:rPr lang="en-US" altLang="ko-KR" dirty="0">
                <a:solidFill>
                  <a:schemeClr val="bg1"/>
                </a:solidFill>
              </a:rPr>
              <a:t>z</a:t>
            </a:r>
            <a:endParaRPr lang="ko-KR" altLang="en-US" dirty="0">
              <a:solidFill>
                <a:schemeClr val="bg1"/>
              </a:solidFill>
            </a:endParaRPr>
          </a:p>
        </p:txBody>
      </p:sp>
      <p:cxnSp>
        <p:nvCxnSpPr>
          <p:cNvPr id="28" name="Straight Arrow Connector 27"/>
          <p:cNvCxnSpPr>
            <a:stCxn id="24" idx="0"/>
          </p:cNvCxnSpPr>
          <p:nvPr/>
        </p:nvCxnSpPr>
        <p:spPr>
          <a:xfrm flipH="1" flipV="1">
            <a:off x="4801414" y="2786794"/>
            <a:ext cx="13998" cy="6791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33223" y="2887704"/>
            <a:ext cx="1199111" cy="369332"/>
          </a:xfrm>
          <a:prstGeom prst="rect">
            <a:avLst/>
          </a:prstGeom>
          <a:noFill/>
          <a:ln>
            <a:noFill/>
          </a:ln>
        </p:spPr>
        <p:txBody>
          <a:bodyPr wrap="none" rtlCol="0">
            <a:spAutoFit/>
          </a:bodyPr>
          <a:lstStyle/>
          <a:p>
            <a:r>
              <a:rPr lang="en-US" altLang="ko-KR" b="1" dirty="0">
                <a:solidFill>
                  <a:schemeClr val="bg1"/>
                </a:solidFill>
              </a:rPr>
              <a:t>reference</a:t>
            </a:r>
            <a:endParaRPr lang="ko-KR" altLang="en-US" b="1" dirty="0">
              <a:solidFill>
                <a:schemeClr val="bg1"/>
              </a:solidFill>
            </a:endParaRPr>
          </a:p>
        </p:txBody>
      </p:sp>
      <p:sp>
        <p:nvSpPr>
          <p:cNvPr id="32" name="TextBox 31"/>
          <p:cNvSpPr txBox="1"/>
          <p:nvPr/>
        </p:nvSpPr>
        <p:spPr>
          <a:xfrm>
            <a:off x="4703056" y="1869000"/>
            <a:ext cx="1199111" cy="369332"/>
          </a:xfrm>
          <a:prstGeom prst="rect">
            <a:avLst/>
          </a:prstGeom>
          <a:noFill/>
          <a:ln>
            <a:noFill/>
          </a:ln>
        </p:spPr>
        <p:txBody>
          <a:bodyPr wrap="none" rtlCol="0">
            <a:spAutoFit/>
          </a:bodyPr>
          <a:lstStyle/>
          <a:p>
            <a:r>
              <a:rPr lang="en-US" altLang="ko-KR" b="1" dirty="0">
                <a:solidFill>
                  <a:schemeClr val="bg1"/>
                </a:solidFill>
              </a:rPr>
              <a:t>reference</a:t>
            </a:r>
            <a:endParaRPr lang="ko-KR" altLang="en-US" b="1" dirty="0">
              <a:solidFill>
                <a:schemeClr val="bg1"/>
              </a:solidFill>
            </a:endParaRPr>
          </a:p>
        </p:txBody>
      </p:sp>
      <p:sp>
        <p:nvSpPr>
          <p:cNvPr id="30" name="Slide Number Placeholder 3"/>
          <p:cNvSpPr>
            <a:spLocks noGrp="1"/>
          </p:cNvSpPr>
          <p:nvPr>
            <p:ph type="sldNum" sz="quarter" idx="12"/>
          </p:nvPr>
        </p:nvSpPr>
        <p:spPr>
          <a:xfrm>
            <a:off x="11280577" y="6620808"/>
            <a:ext cx="828212" cy="216024"/>
          </a:xfrm>
        </p:spPr>
        <p:txBody>
          <a:bodyPr/>
          <a:lstStyle/>
          <a:p>
            <a:r>
              <a:rPr lang="en-US" altLang="ko-KR" dirty="0" smtClean="0"/>
              <a:t>12</a:t>
            </a:r>
            <a:endParaRPr lang="ko-KR" altLang="en-US" dirty="0"/>
          </a:p>
        </p:txBody>
      </p:sp>
    </p:spTree>
    <p:extLst>
      <p:ext uri="{BB962C8B-B14F-4D97-AF65-F5344CB8AC3E}">
        <p14:creationId xmlns:p14="http://schemas.microsoft.com/office/powerpoint/2010/main" val="2993193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158521"/>
            <a:ext cx="10353762" cy="970450"/>
          </a:xfrm>
        </p:spPr>
        <p:txBody>
          <a:bodyPr/>
          <a:lstStyle/>
          <a:p>
            <a:r>
              <a:rPr lang="en-US" altLang="ko-KR" dirty="0" smtClean="0"/>
              <a:t>Basic Structure: Singly linked list</a:t>
            </a:r>
            <a:endParaRPr lang="ko-KR" altLang="en-US" dirty="0"/>
          </a:p>
        </p:txBody>
      </p:sp>
      <p:sp>
        <p:nvSpPr>
          <p:cNvPr id="3" name="Content Placeholder 2"/>
          <p:cNvSpPr>
            <a:spLocks noGrp="1"/>
          </p:cNvSpPr>
          <p:nvPr>
            <p:ph idx="1"/>
          </p:nvPr>
        </p:nvSpPr>
        <p:spPr>
          <a:xfrm>
            <a:off x="2006135" y="1079960"/>
            <a:ext cx="10017967" cy="3303038"/>
          </a:xfrm>
        </p:spPr>
        <p:txBody>
          <a:bodyPr>
            <a:normAutofit/>
          </a:bodyPr>
          <a:lstStyle/>
          <a:p>
            <a:r>
              <a:rPr lang="en-US" altLang="ko-KR" dirty="0" smtClean="0"/>
              <a:t>Construct a singly linked list with nodes and references</a:t>
            </a:r>
          </a:p>
          <a:p>
            <a:pPr lvl="1"/>
            <a:r>
              <a:rPr lang="en-US" altLang="ko-KR" dirty="0" smtClean="0"/>
              <a:t>A node consists of </a:t>
            </a:r>
          </a:p>
          <a:p>
            <a:pPr lvl="2"/>
            <a:r>
              <a:rPr lang="en-US" altLang="ko-KR" dirty="0" smtClean="0"/>
              <a:t>A variable to hold a reference to its next node</a:t>
            </a:r>
          </a:p>
          <a:p>
            <a:pPr lvl="2"/>
            <a:r>
              <a:rPr lang="en-US" altLang="ko-KR" dirty="0" smtClean="0"/>
              <a:t>A variable to hold a reference to its value object</a:t>
            </a:r>
          </a:p>
          <a:p>
            <a:pPr lvl="1"/>
            <a:r>
              <a:rPr lang="en-US" altLang="ko-KR" dirty="0" smtClean="0"/>
              <a:t>Special nodes: Head and Tail</a:t>
            </a:r>
          </a:p>
          <a:p>
            <a:pPr lvl="2"/>
            <a:r>
              <a:rPr lang="en-US" altLang="ko-KR" dirty="0" smtClean="0"/>
              <a:t>You can construct the singly linked list without them</a:t>
            </a:r>
          </a:p>
          <a:p>
            <a:pPr lvl="2"/>
            <a:r>
              <a:rPr lang="en-US" altLang="ko-KR" dirty="0" smtClean="0"/>
              <a:t>But, using them makes search, insert and delete more convenient</a:t>
            </a:r>
          </a:p>
          <a:p>
            <a:pPr lvl="1"/>
            <a:r>
              <a:rPr lang="en-US" altLang="ko-KR" dirty="0" smtClean="0"/>
              <a:t>Generally, requires more coding than array </a:t>
            </a:r>
          </a:p>
        </p:txBody>
      </p:sp>
      <p:grpSp>
        <p:nvGrpSpPr>
          <p:cNvPr id="9" name="Group 8"/>
          <p:cNvGrpSpPr/>
          <p:nvPr/>
        </p:nvGrpSpPr>
        <p:grpSpPr>
          <a:xfrm>
            <a:off x="4444481" y="4455005"/>
            <a:ext cx="1368152" cy="576064"/>
            <a:chOff x="1259632" y="3933056"/>
            <a:chExt cx="1368152" cy="576064"/>
          </a:xfrm>
          <a:noFill/>
        </p:grpSpPr>
        <p:sp>
          <p:nvSpPr>
            <p:cNvPr id="5" name="Rectangle 4"/>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Rectangle 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8" name="Rectangle 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10" name="Group 9"/>
          <p:cNvGrpSpPr/>
          <p:nvPr/>
        </p:nvGrpSpPr>
        <p:grpSpPr>
          <a:xfrm>
            <a:off x="6244681" y="4455005"/>
            <a:ext cx="1368152" cy="576064"/>
            <a:chOff x="1259632" y="3933056"/>
            <a:chExt cx="1368152" cy="576064"/>
          </a:xfrm>
          <a:noFill/>
        </p:grpSpPr>
        <p:sp>
          <p:nvSpPr>
            <p:cNvPr id="11" name="Rectangle 1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Rectangle 12"/>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14" name="Rectangle 13"/>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15" name="Group 14"/>
          <p:cNvGrpSpPr/>
          <p:nvPr/>
        </p:nvGrpSpPr>
        <p:grpSpPr>
          <a:xfrm>
            <a:off x="8044881" y="4455005"/>
            <a:ext cx="1368152" cy="576064"/>
            <a:chOff x="1259632" y="3933056"/>
            <a:chExt cx="1368152" cy="576064"/>
          </a:xfrm>
          <a:noFill/>
        </p:grpSpPr>
        <p:sp>
          <p:nvSpPr>
            <p:cNvPr id="16" name="Rectangle 1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Rectangle 17"/>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19" name="Rectangle 18"/>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20" name="Group 19"/>
          <p:cNvGrpSpPr/>
          <p:nvPr/>
        </p:nvGrpSpPr>
        <p:grpSpPr>
          <a:xfrm>
            <a:off x="9845081" y="4455005"/>
            <a:ext cx="1368152" cy="576064"/>
            <a:chOff x="1259632" y="3933056"/>
            <a:chExt cx="1368152" cy="576064"/>
          </a:xfrm>
          <a:noFill/>
        </p:grpSpPr>
        <p:sp>
          <p:nvSpPr>
            <p:cNvPr id="21" name="Rectangle 2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Rectangle 22"/>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24" name="Rectangle 23"/>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cxnSp>
        <p:nvCxnSpPr>
          <p:cNvPr id="26" name="Straight Arrow Connector 25"/>
          <p:cNvCxnSpPr>
            <a:stCxn id="7" idx="3"/>
            <a:endCxn id="11" idx="1"/>
          </p:cNvCxnSpPr>
          <p:nvPr/>
        </p:nvCxnSpPr>
        <p:spPr>
          <a:xfrm>
            <a:off x="5812633" y="4743037"/>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3"/>
          </p:cNvCxnSpPr>
          <p:nvPr/>
        </p:nvCxnSpPr>
        <p:spPr>
          <a:xfrm>
            <a:off x="7612833" y="4743037"/>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3"/>
          </p:cNvCxnSpPr>
          <p:nvPr/>
        </p:nvCxnSpPr>
        <p:spPr>
          <a:xfrm>
            <a:off x="9413033" y="4743037"/>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532713" y="5583966"/>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36" name="Rectangle 35"/>
          <p:cNvSpPr/>
          <p:nvPr/>
        </p:nvSpPr>
        <p:spPr>
          <a:xfrm>
            <a:off x="8332913" y="5583966"/>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cxnSp>
        <p:nvCxnSpPr>
          <p:cNvPr id="37" name="Straight Arrow Connector 36"/>
          <p:cNvCxnSpPr>
            <a:stCxn id="11" idx="2"/>
            <a:endCxn id="35" idx="0"/>
          </p:cNvCxnSpPr>
          <p:nvPr/>
        </p:nvCxnSpPr>
        <p:spPr>
          <a:xfrm>
            <a:off x="6928757" y="5031070"/>
            <a:ext cx="0" cy="55289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2"/>
            <a:endCxn id="36" idx="0"/>
          </p:cNvCxnSpPr>
          <p:nvPr/>
        </p:nvCxnSpPr>
        <p:spPr>
          <a:xfrm>
            <a:off x="8728957" y="5031070"/>
            <a:ext cx="0" cy="55289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761309" y="5031069"/>
            <a:ext cx="734496" cy="369332"/>
          </a:xfrm>
          <a:prstGeom prst="rect">
            <a:avLst/>
          </a:prstGeom>
          <a:noFill/>
        </p:spPr>
        <p:txBody>
          <a:bodyPr wrap="none" rtlCol="0">
            <a:spAutoFit/>
          </a:bodyPr>
          <a:lstStyle/>
          <a:p>
            <a:r>
              <a:rPr lang="en-US" altLang="ko-KR" b="1" dirty="0"/>
              <a:t>Head</a:t>
            </a:r>
            <a:endParaRPr lang="ko-KR" altLang="en-US" b="1" dirty="0"/>
          </a:p>
        </p:txBody>
      </p:sp>
      <p:sp>
        <p:nvSpPr>
          <p:cNvPr id="46" name="TextBox 45"/>
          <p:cNvSpPr txBox="1"/>
          <p:nvPr/>
        </p:nvSpPr>
        <p:spPr>
          <a:xfrm>
            <a:off x="10239046" y="5031069"/>
            <a:ext cx="588303" cy="369332"/>
          </a:xfrm>
          <a:prstGeom prst="rect">
            <a:avLst/>
          </a:prstGeom>
          <a:noFill/>
        </p:spPr>
        <p:txBody>
          <a:bodyPr wrap="none" rtlCol="0">
            <a:spAutoFit/>
          </a:bodyPr>
          <a:lstStyle/>
          <a:p>
            <a:r>
              <a:rPr lang="en-US" altLang="ko-KR" b="1" dirty="0"/>
              <a:t>Tail</a:t>
            </a:r>
            <a:endParaRPr lang="ko-KR" altLang="en-US" b="1" dirty="0"/>
          </a:p>
        </p:txBody>
      </p:sp>
      <p:sp>
        <p:nvSpPr>
          <p:cNvPr id="30" name="Slide Number Placeholder 3"/>
          <p:cNvSpPr>
            <a:spLocks noGrp="1"/>
          </p:cNvSpPr>
          <p:nvPr>
            <p:ph type="sldNum" sz="quarter" idx="12"/>
          </p:nvPr>
        </p:nvSpPr>
        <p:spPr>
          <a:xfrm>
            <a:off x="11280577" y="6620808"/>
            <a:ext cx="828212" cy="216024"/>
          </a:xfrm>
        </p:spPr>
        <p:txBody>
          <a:bodyPr/>
          <a:lstStyle/>
          <a:p>
            <a:r>
              <a:rPr lang="en-US" altLang="ko-KR" dirty="0" smtClean="0"/>
              <a:t>13</a:t>
            </a:r>
            <a:endParaRPr lang="ko-KR" altLang="en-US" dirty="0"/>
          </a:p>
        </p:txBody>
      </p:sp>
    </p:spTree>
    <p:extLst>
      <p:ext uri="{BB962C8B-B14F-4D97-AF65-F5344CB8AC3E}">
        <p14:creationId xmlns:p14="http://schemas.microsoft.com/office/powerpoint/2010/main" val="332174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51318"/>
            <a:ext cx="10353762" cy="970450"/>
          </a:xfrm>
        </p:spPr>
        <p:txBody>
          <a:bodyPr/>
          <a:lstStyle/>
          <a:p>
            <a:r>
              <a:rPr lang="en-US" altLang="ko-KR" dirty="0" smtClean="0"/>
              <a:t>Implementation of Node class</a:t>
            </a:r>
            <a:endParaRPr lang="ko-KR" altLang="en-US" dirty="0"/>
          </a:p>
        </p:txBody>
      </p:sp>
      <p:sp>
        <p:nvSpPr>
          <p:cNvPr id="3" name="Content Placeholder 2"/>
          <p:cNvSpPr>
            <a:spLocks noGrp="1"/>
          </p:cNvSpPr>
          <p:nvPr>
            <p:ph idx="1"/>
          </p:nvPr>
        </p:nvSpPr>
        <p:spPr>
          <a:xfrm>
            <a:off x="1604973" y="905069"/>
            <a:ext cx="3144309" cy="5952931"/>
          </a:xfrm>
        </p:spPr>
        <p:txBody>
          <a:bodyPr>
            <a:normAutofit/>
          </a:bodyPr>
          <a:lstStyle/>
          <a:p>
            <a:r>
              <a:rPr lang="en-US" altLang="ko-KR" dirty="0" smtClean="0"/>
              <a:t>Member variables</a:t>
            </a:r>
          </a:p>
          <a:p>
            <a:pPr lvl="1"/>
            <a:r>
              <a:rPr lang="en-US" altLang="ko-KR" dirty="0" smtClean="0"/>
              <a:t>Variable to reference the next node</a:t>
            </a:r>
          </a:p>
          <a:p>
            <a:pPr lvl="1"/>
            <a:r>
              <a:rPr lang="en-US" altLang="ko-KR" dirty="0" smtClean="0"/>
              <a:t>Variable to hold a value object</a:t>
            </a:r>
          </a:p>
          <a:p>
            <a:pPr lvl="1"/>
            <a:r>
              <a:rPr lang="en-US" altLang="ko-KR" dirty="0" smtClean="0"/>
              <a:t>(Optional) Variable to check whether it is a head or not</a:t>
            </a:r>
          </a:p>
          <a:p>
            <a:pPr lvl="1"/>
            <a:r>
              <a:rPr lang="en-US" altLang="ko-KR" dirty="0" smtClean="0"/>
              <a:t>(Optional) Variable to check whether it is a tail or not</a:t>
            </a:r>
          </a:p>
          <a:p>
            <a:r>
              <a:rPr lang="en-US" altLang="ko-KR" dirty="0" smtClean="0"/>
              <a:t>Member functions</a:t>
            </a:r>
          </a:p>
          <a:p>
            <a:pPr lvl="1"/>
            <a:r>
              <a:rPr lang="en-US" altLang="ko-KR" dirty="0" smtClean="0"/>
              <a:t>Various set/get methods</a:t>
            </a:r>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14</a:t>
            </a:fld>
            <a:endParaRPr lang="ko-KR" altLang="en-US"/>
          </a:p>
        </p:txBody>
      </p:sp>
      <p:pic>
        <p:nvPicPr>
          <p:cNvPr id="5" name="Picture 4"/>
          <p:cNvPicPr>
            <a:picLocks noChangeAspect="1"/>
          </p:cNvPicPr>
          <p:nvPr/>
        </p:nvPicPr>
        <p:blipFill>
          <a:blip r:embed="rId3"/>
          <a:stretch>
            <a:fillRect/>
          </a:stretch>
        </p:blipFill>
        <p:spPr>
          <a:xfrm>
            <a:off x="4749282" y="805512"/>
            <a:ext cx="7247489" cy="5719832"/>
          </a:xfrm>
          <a:prstGeom prst="rect">
            <a:avLst/>
          </a:prstGeom>
        </p:spPr>
      </p:pic>
    </p:spTree>
    <p:extLst>
      <p:ext uri="{BB962C8B-B14F-4D97-AF65-F5344CB8AC3E}">
        <p14:creationId xmlns:p14="http://schemas.microsoft.com/office/powerpoint/2010/main" val="284944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123054"/>
            <a:ext cx="10353762" cy="970450"/>
          </a:xfrm>
        </p:spPr>
        <p:txBody>
          <a:bodyPr/>
          <a:lstStyle/>
          <a:p>
            <a:r>
              <a:rPr lang="en-US" altLang="ko-KR" dirty="0" smtClean="0"/>
              <a:t>Head and Tail</a:t>
            </a:r>
            <a:endParaRPr lang="ko-KR" altLang="en-US" dirty="0"/>
          </a:p>
        </p:txBody>
      </p:sp>
      <p:sp>
        <p:nvSpPr>
          <p:cNvPr id="3" name="Content Placeholder 2"/>
          <p:cNvSpPr>
            <a:spLocks noGrp="1"/>
          </p:cNvSpPr>
          <p:nvPr>
            <p:ph idx="1"/>
          </p:nvPr>
        </p:nvSpPr>
        <p:spPr>
          <a:xfrm>
            <a:off x="2442057" y="858970"/>
            <a:ext cx="5155773" cy="3892533"/>
          </a:xfrm>
        </p:spPr>
        <p:txBody>
          <a:bodyPr>
            <a:normAutofit/>
          </a:bodyPr>
          <a:lstStyle/>
          <a:p>
            <a:r>
              <a:rPr lang="en-US" altLang="ko-KR" dirty="0" smtClean="0"/>
              <a:t>Specialized node</a:t>
            </a:r>
          </a:p>
          <a:p>
            <a:pPr lvl="1"/>
            <a:r>
              <a:rPr lang="en-US" altLang="ko-KR" dirty="0" smtClean="0"/>
              <a:t>Head : Always at the first of the list</a:t>
            </a:r>
          </a:p>
          <a:p>
            <a:pPr lvl="1"/>
            <a:r>
              <a:rPr lang="en-US" altLang="ko-KR" dirty="0" smtClean="0"/>
              <a:t>Tail : Always at the last of the list</a:t>
            </a:r>
          </a:p>
          <a:p>
            <a:pPr lvl="1"/>
            <a:r>
              <a:rPr lang="en-US" altLang="ko-KR" dirty="0" smtClean="0"/>
              <a:t>These are the two corner stone showing the start and the end of the list</a:t>
            </a:r>
          </a:p>
          <a:p>
            <a:r>
              <a:rPr lang="en-US" altLang="ko-KR" dirty="0" smtClean="0"/>
              <a:t>These are optional nodes. </a:t>
            </a:r>
          </a:p>
          <a:p>
            <a:pPr lvl="1"/>
            <a:r>
              <a:rPr lang="en-US" altLang="ko-KR" dirty="0" smtClean="0"/>
              <a:t>Linked list works okay without these</a:t>
            </a:r>
          </a:p>
          <a:p>
            <a:pPr lvl="1"/>
            <a:r>
              <a:rPr lang="en-US" altLang="ko-KR" dirty="0" smtClean="0"/>
              <a:t>However, having these makes implementation very convenient</a:t>
            </a:r>
          </a:p>
          <a:p>
            <a:pPr lvl="1"/>
            <a:r>
              <a:rPr lang="en-US" altLang="ko-KR" dirty="0" smtClean="0"/>
              <a:t>Any example?</a:t>
            </a:r>
            <a:endParaRPr lang="ko-KR" altLang="en-US" dirty="0"/>
          </a:p>
        </p:txBody>
      </p:sp>
      <p:grpSp>
        <p:nvGrpSpPr>
          <p:cNvPr id="5" name="Group 4"/>
          <p:cNvGrpSpPr/>
          <p:nvPr/>
        </p:nvGrpSpPr>
        <p:grpSpPr>
          <a:xfrm>
            <a:off x="3968620" y="4805000"/>
            <a:ext cx="1368152" cy="576064"/>
            <a:chOff x="1259632" y="3933056"/>
            <a:chExt cx="1368152" cy="576064"/>
          </a:xfrm>
          <a:noFill/>
        </p:grpSpPr>
        <p:sp>
          <p:nvSpPr>
            <p:cNvPr id="6" name="Rectangle 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Rectangle 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8" name="Rectangle 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9" name="Group 8"/>
          <p:cNvGrpSpPr/>
          <p:nvPr/>
        </p:nvGrpSpPr>
        <p:grpSpPr>
          <a:xfrm>
            <a:off x="5768820" y="4805000"/>
            <a:ext cx="1368152" cy="576064"/>
            <a:chOff x="1259632" y="3933056"/>
            <a:chExt cx="1368152" cy="576064"/>
          </a:xfrm>
          <a:noFill/>
        </p:grpSpPr>
        <p:sp>
          <p:nvSpPr>
            <p:cNvPr id="10" name="Rectangle 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Rectangle 1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12" name="Rectangle 1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13" name="Group 12"/>
          <p:cNvGrpSpPr/>
          <p:nvPr/>
        </p:nvGrpSpPr>
        <p:grpSpPr>
          <a:xfrm>
            <a:off x="7569020" y="4805000"/>
            <a:ext cx="1368152" cy="576064"/>
            <a:chOff x="1259632" y="3933056"/>
            <a:chExt cx="1368152" cy="576064"/>
          </a:xfrm>
          <a:noFill/>
        </p:grpSpPr>
        <p:sp>
          <p:nvSpPr>
            <p:cNvPr id="14" name="Rectangle 13"/>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14"/>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16" name="Rectangle 15"/>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17" name="Group 16"/>
          <p:cNvGrpSpPr/>
          <p:nvPr/>
        </p:nvGrpSpPr>
        <p:grpSpPr>
          <a:xfrm>
            <a:off x="9369220" y="4805000"/>
            <a:ext cx="1368152" cy="576064"/>
            <a:chOff x="1259632" y="3933056"/>
            <a:chExt cx="1368152" cy="576064"/>
          </a:xfrm>
          <a:noFill/>
        </p:grpSpPr>
        <p:sp>
          <p:nvSpPr>
            <p:cNvPr id="18" name="Rectangle 17"/>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20" name="Rectangle 19"/>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cxnSp>
        <p:nvCxnSpPr>
          <p:cNvPr id="21" name="Straight Arrow Connector 20"/>
          <p:cNvCxnSpPr>
            <a:stCxn id="7" idx="3"/>
            <a:endCxn id="10" idx="1"/>
          </p:cNvCxnSpPr>
          <p:nvPr/>
        </p:nvCxnSpPr>
        <p:spPr>
          <a:xfrm>
            <a:off x="5336772" y="509303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p:cNvCxnSpPr>
          <p:nvPr/>
        </p:nvCxnSpPr>
        <p:spPr>
          <a:xfrm>
            <a:off x="7136972" y="509303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p:cNvCxnSpPr>
          <p:nvPr/>
        </p:nvCxnSpPr>
        <p:spPr>
          <a:xfrm>
            <a:off x="8937172" y="509303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56852" y="5933961"/>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25" name="Rectangle 24"/>
          <p:cNvSpPr/>
          <p:nvPr/>
        </p:nvSpPr>
        <p:spPr>
          <a:xfrm>
            <a:off x="7857052" y="5933961"/>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cxnSp>
        <p:nvCxnSpPr>
          <p:cNvPr id="26" name="Straight Arrow Connector 25"/>
          <p:cNvCxnSpPr>
            <a:stCxn id="10" idx="2"/>
            <a:endCxn id="24" idx="0"/>
          </p:cNvCxnSpPr>
          <p:nvPr/>
        </p:nvCxnSpPr>
        <p:spPr>
          <a:xfrm>
            <a:off x="6452896" y="5381065"/>
            <a:ext cx="0" cy="55289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2"/>
            <a:endCxn id="25" idx="0"/>
          </p:cNvCxnSpPr>
          <p:nvPr/>
        </p:nvCxnSpPr>
        <p:spPr>
          <a:xfrm>
            <a:off x="8253096" y="5381065"/>
            <a:ext cx="0" cy="55289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85448" y="5381064"/>
            <a:ext cx="734496" cy="369332"/>
          </a:xfrm>
          <a:prstGeom prst="rect">
            <a:avLst/>
          </a:prstGeom>
          <a:noFill/>
        </p:spPr>
        <p:txBody>
          <a:bodyPr wrap="none" rtlCol="0">
            <a:spAutoFit/>
          </a:bodyPr>
          <a:lstStyle/>
          <a:p>
            <a:r>
              <a:rPr lang="en-US" altLang="ko-KR" b="1" dirty="0"/>
              <a:t>Head</a:t>
            </a:r>
            <a:endParaRPr lang="ko-KR" altLang="en-US" b="1" dirty="0"/>
          </a:p>
        </p:txBody>
      </p:sp>
      <p:sp>
        <p:nvSpPr>
          <p:cNvPr id="29" name="TextBox 28"/>
          <p:cNvSpPr txBox="1"/>
          <p:nvPr/>
        </p:nvSpPr>
        <p:spPr>
          <a:xfrm>
            <a:off x="9763185" y="5381064"/>
            <a:ext cx="588303" cy="369332"/>
          </a:xfrm>
          <a:prstGeom prst="rect">
            <a:avLst/>
          </a:prstGeom>
          <a:noFill/>
        </p:spPr>
        <p:txBody>
          <a:bodyPr wrap="none" rtlCol="0">
            <a:spAutoFit/>
          </a:bodyPr>
          <a:lstStyle/>
          <a:p>
            <a:r>
              <a:rPr lang="en-US" altLang="ko-KR" b="1" dirty="0"/>
              <a:t>Tail</a:t>
            </a:r>
            <a:endParaRPr lang="ko-KR" altLang="en-US" b="1" dirty="0"/>
          </a:p>
        </p:txBody>
      </p:sp>
      <p:grpSp>
        <p:nvGrpSpPr>
          <p:cNvPr id="41" name="Group 40"/>
          <p:cNvGrpSpPr/>
          <p:nvPr/>
        </p:nvGrpSpPr>
        <p:grpSpPr>
          <a:xfrm>
            <a:off x="8083586" y="2390306"/>
            <a:ext cx="1368152" cy="576064"/>
            <a:chOff x="1259632" y="3933056"/>
            <a:chExt cx="1368152" cy="576064"/>
          </a:xfrm>
          <a:noFill/>
        </p:grpSpPr>
        <p:sp>
          <p:nvSpPr>
            <p:cNvPr id="42" name="Rectangle 41"/>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3" name="Rectangle 42"/>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44" name="Rectangle 43"/>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grpSp>
        <p:nvGrpSpPr>
          <p:cNvPr id="45" name="Group 44"/>
          <p:cNvGrpSpPr/>
          <p:nvPr/>
        </p:nvGrpSpPr>
        <p:grpSpPr>
          <a:xfrm>
            <a:off x="9892170" y="2390306"/>
            <a:ext cx="1368152" cy="576064"/>
            <a:chOff x="1259632" y="3933056"/>
            <a:chExt cx="1368152" cy="576064"/>
          </a:xfrm>
          <a:noFill/>
        </p:grpSpPr>
        <p:sp>
          <p:nvSpPr>
            <p:cNvPr id="46" name="Rectangle 4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Rectangle 4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rPr>
                <a:t>N</a:t>
              </a:r>
              <a:br>
                <a:rPr lang="en-US" altLang="ko-KR" sz="800" b="1" dirty="0">
                  <a:solidFill>
                    <a:schemeClr val="tx1"/>
                  </a:solidFill>
                </a:rPr>
              </a:br>
              <a:r>
                <a:rPr lang="en-US" altLang="ko-KR" sz="800" b="1" dirty="0">
                  <a:solidFill>
                    <a:schemeClr val="tx1"/>
                  </a:solidFill>
                </a:rPr>
                <a:t>e</a:t>
              </a:r>
              <a:br>
                <a:rPr lang="en-US" altLang="ko-KR" sz="800" b="1" dirty="0">
                  <a:solidFill>
                    <a:schemeClr val="tx1"/>
                  </a:solidFill>
                </a:rPr>
              </a:br>
              <a:r>
                <a:rPr lang="en-US" altLang="ko-KR" sz="800" b="1" dirty="0">
                  <a:solidFill>
                    <a:schemeClr val="tx1"/>
                  </a:solidFill>
                </a:rPr>
                <a:t>x</a:t>
              </a:r>
              <a:br>
                <a:rPr lang="en-US" altLang="ko-KR" sz="800" b="1" dirty="0">
                  <a:solidFill>
                    <a:schemeClr val="tx1"/>
                  </a:solidFill>
                </a:rPr>
              </a:br>
              <a:r>
                <a:rPr lang="en-US" altLang="ko-KR" sz="800" b="1" dirty="0">
                  <a:solidFill>
                    <a:schemeClr val="tx1"/>
                  </a:solidFill>
                </a:rPr>
                <a:t>t</a:t>
              </a:r>
              <a:endParaRPr lang="ko-KR" altLang="en-US" sz="800" b="1" dirty="0">
                <a:solidFill>
                  <a:schemeClr val="tx1"/>
                </a:solidFill>
              </a:endParaRPr>
            </a:p>
          </p:txBody>
        </p:sp>
        <p:sp>
          <p:nvSpPr>
            <p:cNvPr id="48" name="Rectangle 4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Object</a:t>
              </a:r>
              <a:endParaRPr lang="ko-KR" altLang="en-US" sz="1200" b="1" dirty="0">
                <a:solidFill>
                  <a:schemeClr val="tx1"/>
                </a:solidFill>
              </a:endParaRPr>
            </a:p>
          </p:txBody>
        </p:sp>
      </p:grpSp>
      <p:cxnSp>
        <p:nvCxnSpPr>
          <p:cNvPr id="49" name="Straight Arrow Connector 48"/>
          <p:cNvCxnSpPr>
            <a:stCxn id="43" idx="3"/>
            <a:endCxn id="48" idx="1"/>
          </p:cNvCxnSpPr>
          <p:nvPr/>
        </p:nvCxnSpPr>
        <p:spPr>
          <a:xfrm>
            <a:off x="9451738" y="2678338"/>
            <a:ext cx="4404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400414" y="2966370"/>
            <a:ext cx="734496" cy="369332"/>
          </a:xfrm>
          <a:prstGeom prst="rect">
            <a:avLst/>
          </a:prstGeom>
          <a:noFill/>
        </p:spPr>
        <p:txBody>
          <a:bodyPr wrap="none" rtlCol="0">
            <a:spAutoFit/>
          </a:bodyPr>
          <a:lstStyle/>
          <a:p>
            <a:r>
              <a:rPr lang="en-US" altLang="ko-KR" b="1" dirty="0"/>
              <a:t>Head</a:t>
            </a:r>
            <a:endParaRPr lang="ko-KR" altLang="en-US" b="1" dirty="0"/>
          </a:p>
        </p:txBody>
      </p:sp>
      <p:sp>
        <p:nvSpPr>
          <p:cNvPr id="51" name="TextBox 50"/>
          <p:cNvSpPr txBox="1"/>
          <p:nvPr/>
        </p:nvSpPr>
        <p:spPr>
          <a:xfrm>
            <a:off x="10286135" y="2966370"/>
            <a:ext cx="588303" cy="369332"/>
          </a:xfrm>
          <a:prstGeom prst="rect">
            <a:avLst/>
          </a:prstGeom>
          <a:noFill/>
        </p:spPr>
        <p:txBody>
          <a:bodyPr wrap="none" rtlCol="0">
            <a:spAutoFit/>
          </a:bodyPr>
          <a:lstStyle/>
          <a:p>
            <a:r>
              <a:rPr lang="en-US" altLang="ko-KR" b="1" dirty="0"/>
              <a:t>Tail</a:t>
            </a:r>
            <a:endParaRPr lang="ko-KR" altLang="en-US" b="1" dirty="0"/>
          </a:p>
        </p:txBody>
      </p:sp>
      <p:sp>
        <p:nvSpPr>
          <p:cNvPr id="53" name="TextBox 52"/>
          <p:cNvSpPr txBox="1"/>
          <p:nvPr/>
        </p:nvSpPr>
        <p:spPr>
          <a:xfrm>
            <a:off x="8524019" y="1836371"/>
            <a:ext cx="2301079" cy="400110"/>
          </a:xfrm>
          <a:prstGeom prst="rect">
            <a:avLst/>
          </a:prstGeom>
          <a:noFill/>
        </p:spPr>
        <p:txBody>
          <a:bodyPr wrap="none" rtlCol="0">
            <a:spAutoFit/>
          </a:bodyPr>
          <a:lstStyle/>
          <a:p>
            <a:r>
              <a:rPr lang="en-US" altLang="ko-KR" sz="2000" b="1" dirty="0"/>
              <a:t>Empty Linked List</a:t>
            </a:r>
            <a:endParaRPr lang="ko-KR" altLang="en-US" sz="2000" b="1" dirty="0"/>
          </a:p>
        </p:txBody>
      </p:sp>
      <p:sp>
        <p:nvSpPr>
          <p:cNvPr id="54" name="TextBox 53"/>
          <p:cNvSpPr txBox="1"/>
          <p:nvPr/>
        </p:nvSpPr>
        <p:spPr>
          <a:xfrm>
            <a:off x="5645894" y="4377919"/>
            <a:ext cx="3414204" cy="400110"/>
          </a:xfrm>
          <a:prstGeom prst="rect">
            <a:avLst/>
          </a:prstGeom>
          <a:noFill/>
        </p:spPr>
        <p:txBody>
          <a:bodyPr wrap="none" rtlCol="0">
            <a:spAutoFit/>
          </a:bodyPr>
          <a:lstStyle/>
          <a:p>
            <a:r>
              <a:rPr lang="en-US" altLang="ko-KR" sz="2000" b="1" dirty="0"/>
              <a:t>Linked List with Two Nodes</a:t>
            </a:r>
            <a:endParaRPr lang="ko-KR" altLang="en-US" sz="2000" b="1" dirty="0"/>
          </a:p>
        </p:txBody>
      </p:sp>
      <p:sp>
        <p:nvSpPr>
          <p:cNvPr id="52" name="Slide Number Placeholder 3"/>
          <p:cNvSpPr>
            <a:spLocks noGrp="1"/>
          </p:cNvSpPr>
          <p:nvPr>
            <p:ph type="sldNum" sz="quarter" idx="12"/>
          </p:nvPr>
        </p:nvSpPr>
        <p:spPr>
          <a:xfrm>
            <a:off x="11280577" y="6620808"/>
            <a:ext cx="828212" cy="216024"/>
          </a:xfrm>
        </p:spPr>
        <p:txBody>
          <a:bodyPr/>
          <a:lstStyle/>
          <a:p>
            <a:r>
              <a:rPr lang="en-US" altLang="ko-KR" dirty="0" smtClean="0"/>
              <a:t>15</a:t>
            </a:r>
            <a:endParaRPr lang="ko-KR" altLang="en-US" dirty="0"/>
          </a:p>
        </p:txBody>
      </p:sp>
    </p:spTree>
    <p:extLst>
      <p:ext uri="{BB962C8B-B14F-4D97-AF65-F5344CB8AC3E}">
        <p14:creationId xmlns:p14="http://schemas.microsoft.com/office/powerpoint/2010/main" val="3373895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741" y="0"/>
            <a:ext cx="8435280" cy="1138138"/>
          </a:xfrm>
        </p:spPr>
        <p:txBody>
          <a:bodyPr/>
          <a:lstStyle/>
          <a:p>
            <a:r>
              <a:rPr lang="en-US" altLang="ko-KR" dirty="0"/>
              <a:t>Search procedure in singly linked list</a:t>
            </a:r>
            <a:endParaRPr lang="ko-KR" altLang="en-US" dirty="0"/>
          </a:p>
        </p:txBody>
      </p:sp>
      <p:sp>
        <p:nvSpPr>
          <p:cNvPr id="3" name="Content Placeholder 2"/>
          <p:cNvSpPr>
            <a:spLocks noGrp="1"/>
          </p:cNvSpPr>
          <p:nvPr>
            <p:ph idx="1"/>
          </p:nvPr>
        </p:nvSpPr>
        <p:spPr>
          <a:xfrm>
            <a:off x="1981199" y="886408"/>
            <a:ext cx="10055291" cy="2192694"/>
          </a:xfrm>
        </p:spPr>
        <p:txBody>
          <a:bodyPr>
            <a:normAutofit/>
          </a:bodyPr>
          <a:lstStyle/>
          <a:p>
            <a:r>
              <a:rPr lang="en-US" altLang="ko-KR" dirty="0"/>
              <a:t>Again, let’s find ‘d’ and ‘c’ from the </a:t>
            </a:r>
            <a:r>
              <a:rPr lang="en-US" altLang="ko-KR" dirty="0" smtClean="0"/>
              <a:t>list</a:t>
            </a:r>
            <a:endParaRPr lang="en-US" altLang="ko-KR" dirty="0"/>
          </a:p>
          <a:p>
            <a:r>
              <a:rPr lang="en-US" altLang="ko-KR" dirty="0"/>
              <a:t>Just </a:t>
            </a:r>
            <a:r>
              <a:rPr lang="en-US" altLang="ko-KR" dirty="0" smtClean="0"/>
              <a:t>like </a:t>
            </a:r>
            <a:r>
              <a:rPr lang="en-US" altLang="ko-KR" dirty="0"/>
              <a:t>an array, navigating from the first to the last until hit is the only way</a:t>
            </a:r>
          </a:p>
          <a:p>
            <a:r>
              <a:rPr lang="en-US" altLang="ko-KR" dirty="0"/>
              <a:t>No difference in the search pattern, though you cannot use index any further!</a:t>
            </a:r>
          </a:p>
          <a:p>
            <a:pPr lvl="1"/>
            <a:r>
              <a:rPr lang="en-US" altLang="ko-KR" dirty="0"/>
              <a:t>Your list implementation may include the index function, but it is not required in the linked list</a:t>
            </a:r>
          </a:p>
          <a:p>
            <a:endParaRPr lang="ko-KR" altLang="en-US" dirty="0"/>
          </a:p>
        </p:txBody>
      </p:sp>
      <p:sp>
        <p:nvSpPr>
          <p:cNvPr id="20" name="Rectangular Callout 19"/>
          <p:cNvSpPr/>
          <p:nvPr/>
        </p:nvSpPr>
        <p:spPr>
          <a:xfrm>
            <a:off x="3254773" y="4541574"/>
            <a:ext cx="1512168" cy="576064"/>
          </a:xfrm>
          <a:prstGeom prst="wedgeRectCallout">
            <a:avLst>
              <a:gd name="adj1" fmla="val 54129"/>
              <a:gd name="adj2" fmla="val -1076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a:t>
            </a:r>
            <a:r>
              <a:rPr lang="en-US" altLang="ko-KR" sz="1200" dirty="0" smtClean="0">
                <a:solidFill>
                  <a:schemeClr val="tx1"/>
                </a:solidFill>
              </a:rPr>
              <a:t>‘d’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1" name="Rectangular Callout 20"/>
          <p:cNvSpPr/>
          <p:nvPr/>
        </p:nvSpPr>
        <p:spPr>
          <a:xfrm>
            <a:off x="4910957" y="4541574"/>
            <a:ext cx="1512168" cy="576064"/>
          </a:xfrm>
          <a:prstGeom prst="wedgeRectCallout">
            <a:avLst>
              <a:gd name="adj1" fmla="val 7152"/>
              <a:gd name="adj2" fmla="val -1076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a:t>
            </a:r>
            <a:r>
              <a:rPr lang="en-US" altLang="ko-KR" sz="1200" dirty="0" smtClean="0">
                <a:solidFill>
                  <a:schemeClr val="tx1"/>
                </a:solidFill>
              </a:rPr>
              <a:t>‘d’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2" name="Rectangular Callout 21"/>
          <p:cNvSpPr/>
          <p:nvPr/>
        </p:nvSpPr>
        <p:spPr>
          <a:xfrm>
            <a:off x="6495133" y="4541574"/>
            <a:ext cx="1512168" cy="576064"/>
          </a:xfrm>
          <a:prstGeom prst="wedgeRectCallout">
            <a:avLst>
              <a:gd name="adj1" fmla="val -28830"/>
              <a:gd name="adj2" fmla="val -1115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‘d’ </a:t>
            </a:r>
            <a:r>
              <a:rPr lang="en-US" altLang="ko-KR" sz="1600" dirty="0">
                <a:solidFill>
                  <a:schemeClr val="tx1"/>
                </a:solidFill>
                <a:sym typeface="Wingdings" pitchFamily="2" charset="2"/>
              </a:rPr>
              <a:t> True: Hit!</a:t>
            </a:r>
            <a:endParaRPr lang="ko-KR" altLang="en-US" sz="1600" dirty="0">
              <a:solidFill>
                <a:schemeClr val="tx1"/>
              </a:solidFill>
            </a:endParaRPr>
          </a:p>
        </p:txBody>
      </p:sp>
      <p:sp>
        <p:nvSpPr>
          <p:cNvPr id="23" name="TextBox 22"/>
          <p:cNvSpPr txBox="1"/>
          <p:nvPr/>
        </p:nvSpPr>
        <p:spPr>
          <a:xfrm>
            <a:off x="3601471" y="5333662"/>
            <a:ext cx="2554545" cy="923330"/>
          </a:xfrm>
          <a:prstGeom prst="rect">
            <a:avLst/>
          </a:prstGeom>
          <a:noFill/>
        </p:spPr>
        <p:txBody>
          <a:bodyPr wrap="none" rtlCol="0">
            <a:spAutoFit/>
          </a:bodyPr>
          <a:lstStyle/>
          <a:p>
            <a:r>
              <a:rPr lang="en-US" altLang="ko-KR" dirty="0"/>
              <a:t>After </a:t>
            </a:r>
            <a:r>
              <a:rPr lang="en-US" altLang="ko-KR" b="1" dirty="0"/>
              <a:t>three</a:t>
            </a:r>
            <a:r>
              <a:rPr lang="en-US" altLang="ko-KR" dirty="0"/>
              <a:t> retrievals,</a:t>
            </a:r>
          </a:p>
          <a:p>
            <a:r>
              <a:rPr lang="en-US" altLang="ko-KR" dirty="0"/>
              <a:t>we found the hit!</a:t>
            </a:r>
            <a:br>
              <a:rPr lang="en-US" altLang="ko-KR" dirty="0"/>
            </a:br>
            <a:r>
              <a:rPr lang="en-US" altLang="ko-KR" dirty="0"/>
              <a:t>(maximum N retrievals)</a:t>
            </a:r>
          </a:p>
        </p:txBody>
      </p:sp>
      <p:sp>
        <p:nvSpPr>
          <p:cNvPr id="24" name="Rectangular Callout 23"/>
          <p:cNvSpPr/>
          <p:nvPr/>
        </p:nvSpPr>
        <p:spPr>
          <a:xfrm>
            <a:off x="3614813" y="2813382"/>
            <a:ext cx="1512168" cy="576064"/>
          </a:xfrm>
          <a:prstGeom prst="wedgeRectCallout">
            <a:avLst>
              <a:gd name="adj1" fmla="val 16936"/>
              <a:gd name="adj2" fmla="val 10049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‘c’ </a:t>
            </a:r>
            <a:r>
              <a:rPr lang="en-US" altLang="ko-KR" sz="1600" dirty="0">
                <a:solidFill>
                  <a:schemeClr val="tx1"/>
                </a:solidFill>
              </a:rPr>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5" name="Rectangular Callout 24"/>
          <p:cNvSpPr/>
          <p:nvPr/>
        </p:nvSpPr>
        <p:spPr>
          <a:xfrm>
            <a:off x="5198989" y="2813382"/>
            <a:ext cx="1512168" cy="576064"/>
          </a:xfrm>
          <a:prstGeom prst="wedgeRectCallout">
            <a:avLst>
              <a:gd name="adj1" fmla="val -7880"/>
              <a:gd name="adj2" fmla="val 993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‘c’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6" name="Rectangular Callout 25"/>
          <p:cNvSpPr/>
          <p:nvPr/>
        </p:nvSpPr>
        <p:spPr>
          <a:xfrm>
            <a:off x="6783165" y="2813382"/>
            <a:ext cx="1512168" cy="576064"/>
          </a:xfrm>
          <a:prstGeom prst="wedgeRectCallout">
            <a:avLst>
              <a:gd name="adj1" fmla="val -31882"/>
              <a:gd name="adj2" fmla="val 9810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‘c’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7" name="Rectangular Callout 26"/>
          <p:cNvSpPr/>
          <p:nvPr/>
        </p:nvSpPr>
        <p:spPr>
          <a:xfrm>
            <a:off x="8367341" y="2813382"/>
            <a:ext cx="1512168" cy="576064"/>
          </a:xfrm>
          <a:prstGeom prst="wedgeRectCallout">
            <a:avLst>
              <a:gd name="adj1" fmla="val -58063"/>
              <a:gd name="adj2" fmla="val 9787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‘c’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8" name="Rectangular Callout 27"/>
          <p:cNvSpPr/>
          <p:nvPr/>
        </p:nvSpPr>
        <p:spPr>
          <a:xfrm>
            <a:off x="9951517" y="2813382"/>
            <a:ext cx="1512168" cy="576064"/>
          </a:xfrm>
          <a:prstGeom prst="wedgeRectCallout">
            <a:avLst>
              <a:gd name="adj1" fmla="val -86729"/>
              <a:gd name="adj2" fmla="val 10085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node.objValue</a:t>
            </a:r>
            <a:r>
              <a:rPr lang="en-US" altLang="ko-KR" sz="1200" dirty="0">
                <a:solidFill>
                  <a:schemeClr val="tx1"/>
                </a:solidFill>
              </a:rPr>
              <a:t> == ‘c’ </a:t>
            </a: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9" name="TextBox 28"/>
          <p:cNvSpPr txBox="1"/>
          <p:nvPr/>
        </p:nvSpPr>
        <p:spPr>
          <a:xfrm>
            <a:off x="9046692" y="4551733"/>
            <a:ext cx="2228302" cy="1200329"/>
          </a:xfrm>
          <a:prstGeom prst="rect">
            <a:avLst/>
          </a:prstGeom>
          <a:noFill/>
        </p:spPr>
        <p:txBody>
          <a:bodyPr wrap="none" rtlCol="0">
            <a:spAutoFit/>
          </a:bodyPr>
          <a:lstStyle/>
          <a:p>
            <a:r>
              <a:rPr lang="en-US" altLang="ko-KR" dirty="0"/>
              <a:t>After </a:t>
            </a:r>
            <a:r>
              <a:rPr lang="en-US" altLang="ko-KR" b="1" dirty="0"/>
              <a:t>five </a:t>
            </a:r>
            <a:r>
              <a:rPr lang="en-US" altLang="ko-KR" dirty="0"/>
              <a:t>retrievals,</a:t>
            </a:r>
          </a:p>
          <a:p>
            <a:r>
              <a:rPr lang="en-US" altLang="ko-KR" dirty="0"/>
              <a:t>we found that there</a:t>
            </a:r>
            <a:br>
              <a:rPr lang="en-US" altLang="ko-KR" dirty="0"/>
            </a:br>
            <a:r>
              <a:rPr lang="en-US" altLang="ko-KR" dirty="0"/>
              <a:t>will be no hit!</a:t>
            </a:r>
            <a:br>
              <a:rPr lang="en-US" altLang="ko-KR" dirty="0"/>
            </a:br>
            <a:r>
              <a:rPr lang="en-US" altLang="ko-KR" dirty="0"/>
              <a:t>(always N retrievals)</a:t>
            </a:r>
          </a:p>
        </p:txBody>
      </p:sp>
      <p:grpSp>
        <p:nvGrpSpPr>
          <p:cNvPr id="30" name="Group 29"/>
          <p:cNvGrpSpPr/>
          <p:nvPr/>
        </p:nvGrpSpPr>
        <p:grpSpPr>
          <a:xfrm>
            <a:off x="4190877" y="3677478"/>
            <a:ext cx="792088" cy="576064"/>
            <a:chOff x="1259632" y="3933056"/>
            <a:chExt cx="1368152" cy="576064"/>
          </a:xfrm>
          <a:noFill/>
        </p:grpSpPr>
        <p:sp>
          <p:nvSpPr>
            <p:cNvPr id="31" name="Rectangle 3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Rectangle 3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3" name="Rectangle 3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a:t>
              </a:r>
              <a:endParaRPr lang="ko-KR" altLang="en-US" b="1" dirty="0">
                <a:solidFill>
                  <a:schemeClr val="tx1"/>
                </a:solidFill>
              </a:endParaRPr>
            </a:p>
          </p:txBody>
        </p:sp>
      </p:grpSp>
      <p:cxnSp>
        <p:nvCxnSpPr>
          <p:cNvPr id="34" name="Straight Arrow Connector 33"/>
          <p:cNvCxnSpPr>
            <a:stCxn id="32" idx="3"/>
          </p:cNvCxnSpPr>
          <p:nvPr/>
        </p:nvCxnSpPr>
        <p:spPr>
          <a:xfrm>
            <a:off x="4982965" y="3965510"/>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419484" y="3677478"/>
            <a:ext cx="792088" cy="576064"/>
            <a:chOff x="1259632" y="3933056"/>
            <a:chExt cx="1368152" cy="576064"/>
          </a:xfrm>
          <a:noFill/>
        </p:grpSpPr>
        <p:sp>
          <p:nvSpPr>
            <p:cNvPr id="36" name="Rectangle 3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Rectangle 3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8" name="Rectangle 3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‘b’</a:t>
              </a:r>
              <a:endParaRPr lang="ko-KR" altLang="en-US" b="1" dirty="0">
                <a:solidFill>
                  <a:schemeClr val="tx1"/>
                </a:solidFill>
              </a:endParaRPr>
            </a:p>
          </p:txBody>
        </p:sp>
      </p:grpSp>
      <p:cxnSp>
        <p:nvCxnSpPr>
          <p:cNvPr id="39" name="Straight Arrow Connector 38"/>
          <p:cNvCxnSpPr>
            <a:stCxn id="37" idx="3"/>
          </p:cNvCxnSpPr>
          <p:nvPr/>
        </p:nvCxnSpPr>
        <p:spPr>
          <a:xfrm>
            <a:off x="6211572" y="3965510"/>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6639149" y="3677478"/>
            <a:ext cx="792088" cy="576064"/>
            <a:chOff x="1259632" y="3933056"/>
            <a:chExt cx="1368152" cy="576064"/>
          </a:xfrm>
          <a:noFill/>
        </p:grpSpPr>
        <p:sp>
          <p:nvSpPr>
            <p:cNvPr id="41" name="Rectangle 4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Rectangle 4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43" name="Rectangle 4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‘d’</a:t>
              </a:r>
              <a:endParaRPr lang="ko-KR" altLang="en-US" b="1" dirty="0">
                <a:solidFill>
                  <a:schemeClr val="tx1"/>
                </a:solidFill>
              </a:endParaRPr>
            </a:p>
          </p:txBody>
        </p:sp>
      </p:grpSp>
      <p:grpSp>
        <p:nvGrpSpPr>
          <p:cNvPr id="44" name="Group 43"/>
          <p:cNvGrpSpPr/>
          <p:nvPr/>
        </p:nvGrpSpPr>
        <p:grpSpPr>
          <a:xfrm>
            <a:off x="7867756" y="3677478"/>
            <a:ext cx="792088" cy="576064"/>
            <a:chOff x="1259632" y="3933056"/>
            <a:chExt cx="1368152" cy="576064"/>
          </a:xfrm>
          <a:noFill/>
        </p:grpSpPr>
        <p:sp>
          <p:nvSpPr>
            <p:cNvPr id="45" name="Rectangle 44"/>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Rectangle 45"/>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47" name="Rectangle 46"/>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‘e’</a:t>
              </a:r>
              <a:endParaRPr lang="ko-KR" altLang="en-US" b="1" dirty="0">
                <a:solidFill>
                  <a:schemeClr val="tx1"/>
                </a:solidFill>
              </a:endParaRPr>
            </a:p>
          </p:txBody>
        </p:sp>
      </p:grpSp>
      <p:cxnSp>
        <p:nvCxnSpPr>
          <p:cNvPr id="48" name="Straight Arrow Connector 47"/>
          <p:cNvCxnSpPr>
            <a:stCxn id="46" idx="3"/>
          </p:cNvCxnSpPr>
          <p:nvPr/>
        </p:nvCxnSpPr>
        <p:spPr>
          <a:xfrm>
            <a:off x="8659844" y="3965510"/>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435708" y="3965510"/>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104553" y="3677478"/>
            <a:ext cx="792088" cy="576064"/>
            <a:chOff x="1259632" y="3933056"/>
            <a:chExt cx="1368152" cy="576064"/>
          </a:xfrm>
          <a:noFill/>
        </p:grpSpPr>
        <p:sp>
          <p:nvSpPr>
            <p:cNvPr id="51" name="Rectangle 5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Rectangle 5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53" name="Rectangle 5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‘f’</a:t>
              </a:r>
              <a:endParaRPr lang="ko-KR" altLang="en-US" b="1" dirty="0">
                <a:solidFill>
                  <a:schemeClr val="tx1"/>
                </a:solidFill>
              </a:endParaRPr>
            </a:p>
          </p:txBody>
        </p:sp>
      </p:grpSp>
      <p:cxnSp>
        <p:nvCxnSpPr>
          <p:cNvPr id="54" name="Straight Arrow Connector 53"/>
          <p:cNvCxnSpPr/>
          <p:nvPr/>
        </p:nvCxnSpPr>
        <p:spPr>
          <a:xfrm>
            <a:off x="9944819" y="3965510"/>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10389528" y="3677478"/>
            <a:ext cx="792088" cy="576064"/>
            <a:chOff x="1259632" y="3933056"/>
            <a:chExt cx="1368152" cy="576064"/>
          </a:xfrm>
          <a:noFill/>
        </p:grpSpPr>
        <p:sp>
          <p:nvSpPr>
            <p:cNvPr id="56" name="Rectangle 5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Rectangle 5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58" name="Rectangle 5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tail</a:t>
              </a:r>
              <a:endParaRPr lang="ko-KR" altLang="en-US" sz="1200" b="1" i="1" dirty="0">
                <a:solidFill>
                  <a:schemeClr val="tx1"/>
                </a:solidFill>
              </a:endParaRPr>
            </a:p>
          </p:txBody>
        </p:sp>
      </p:grpSp>
      <p:grpSp>
        <p:nvGrpSpPr>
          <p:cNvPr id="59" name="Group 58"/>
          <p:cNvGrpSpPr/>
          <p:nvPr/>
        </p:nvGrpSpPr>
        <p:grpSpPr>
          <a:xfrm>
            <a:off x="2966741" y="3660491"/>
            <a:ext cx="792088" cy="576064"/>
            <a:chOff x="1259632" y="3933056"/>
            <a:chExt cx="1368152" cy="576064"/>
          </a:xfrm>
          <a:noFill/>
        </p:grpSpPr>
        <p:sp>
          <p:nvSpPr>
            <p:cNvPr id="60" name="Rectangle 5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1" name="Rectangle 6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62" name="Rectangle 6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head</a:t>
              </a:r>
              <a:endParaRPr lang="ko-KR" altLang="en-US" sz="1200" b="1" i="1" dirty="0">
                <a:solidFill>
                  <a:schemeClr val="tx1"/>
                </a:solidFill>
              </a:endParaRPr>
            </a:p>
          </p:txBody>
        </p:sp>
      </p:grpSp>
      <p:cxnSp>
        <p:nvCxnSpPr>
          <p:cNvPr id="63" name="Straight Arrow Connector 62"/>
          <p:cNvCxnSpPr>
            <a:stCxn id="61" idx="3"/>
          </p:cNvCxnSpPr>
          <p:nvPr/>
        </p:nvCxnSpPr>
        <p:spPr>
          <a:xfrm>
            <a:off x="3758829" y="3948523"/>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Slide Number Placeholder 3"/>
          <p:cNvSpPr>
            <a:spLocks noGrp="1"/>
          </p:cNvSpPr>
          <p:nvPr>
            <p:ph type="sldNum" sz="quarter" idx="12"/>
          </p:nvPr>
        </p:nvSpPr>
        <p:spPr>
          <a:xfrm>
            <a:off x="11280577" y="6620808"/>
            <a:ext cx="828212" cy="216024"/>
          </a:xfrm>
        </p:spPr>
        <p:txBody>
          <a:bodyPr/>
          <a:lstStyle/>
          <a:p>
            <a:r>
              <a:rPr lang="en-US" altLang="ko-KR" dirty="0" smtClean="0"/>
              <a:t>16</a:t>
            </a:r>
            <a:endParaRPr lang="ko-KR" altLang="en-US" dirty="0"/>
          </a:p>
        </p:txBody>
      </p:sp>
    </p:spTree>
    <p:extLst>
      <p:ext uri="{BB962C8B-B14F-4D97-AF65-F5344CB8AC3E}">
        <p14:creationId xmlns:p14="http://schemas.microsoft.com/office/powerpoint/2010/main" val="1863115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ular Callout 55"/>
          <p:cNvSpPr/>
          <p:nvPr/>
        </p:nvSpPr>
        <p:spPr>
          <a:xfrm>
            <a:off x="1838238" y="6158712"/>
            <a:ext cx="3250062" cy="472363"/>
          </a:xfrm>
          <a:prstGeom prst="wedgeRectCallout">
            <a:avLst>
              <a:gd name="adj1" fmla="val 92751"/>
              <a:gd name="adj2" fmla="val -164504"/>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Over-written with a new reference to the new node</a:t>
            </a:r>
            <a:endParaRPr lang="ko-KR" altLang="en-US" sz="2400" dirty="0">
              <a:solidFill>
                <a:schemeClr val="tx1"/>
              </a:solidFill>
            </a:endParaRPr>
          </a:p>
        </p:txBody>
      </p:sp>
      <p:sp>
        <p:nvSpPr>
          <p:cNvPr id="2" name="Title 1"/>
          <p:cNvSpPr>
            <a:spLocks noGrp="1"/>
          </p:cNvSpPr>
          <p:nvPr>
            <p:ph type="title"/>
          </p:nvPr>
        </p:nvSpPr>
        <p:spPr>
          <a:xfrm>
            <a:off x="1838238" y="46282"/>
            <a:ext cx="10353762" cy="709498"/>
          </a:xfrm>
        </p:spPr>
        <p:txBody>
          <a:bodyPr/>
          <a:lstStyle/>
          <a:p>
            <a:r>
              <a:rPr lang="en-US" altLang="ko-KR" dirty="0" smtClean="0"/>
              <a:t>Insert procedure </a:t>
            </a:r>
            <a:r>
              <a:rPr lang="en-US" altLang="ko-KR" dirty="0"/>
              <a:t>in singly linked list</a:t>
            </a:r>
            <a:endParaRPr lang="ko-KR" altLang="en-US" dirty="0"/>
          </a:p>
        </p:txBody>
      </p:sp>
      <p:sp>
        <p:nvSpPr>
          <p:cNvPr id="3" name="Content Placeholder 2"/>
          <p:cNvSpPr>
            <a:spLocks noGrp="1"/>
          </p:cNvSpPr>
          <p:nvPr>
            <p:ph idx="1"/>
          </p:nvPr>
        </p:nvSpPr>
        <p:spPr>
          <a:xfrm>
            <a:off x="2341984" y="671804"/>
            <a:ext cx="9666514" cy="3095938"/>
          </a:xfrm>
        </p:spPr>
        <p:txBody>
          <a:bodyPr>
            <a:normAutofit fontScale="92500" lnSpcReduction="10000"/>
          </a:bodyPr>
          <a:lstStyle/>
          <a:p>
            <a:r>
              <a:rPr lang="en-US" altLang="ko-KR" dirty="0" smtClean="0"/>
              <a:t>This is the moment that you see the power of a linked list</a:t>
            </a:r>
          </a:p>
          <a:p>
            <a:r>
              <a:rPr lang="en-US" altLang="ko-KR" dirty="0" smtClean="0"/>
              <a:t>Last time, you need N retrievals to insert a value in the array list</a:t>
            </a:r>
          </a:p>
          <a:p>
            <a:r>
              <a:rPr lang="en-US" altLang="ko-KR" dirty="0" smtClean="0"/>
              <a:t>This time, you need only three operations</a:t>
            </a:r>
          </a:p>
          <a:p>
            <a:pPr lvl="1"/>
            <a:r>
              <a:rPr lang="en-US" altLang="ko-KR" dirty="0" smtClean="0"/>
              <a:t>With an assumption that you have a reference to the node, </a:t>
            </a:r>
            <a:r>
              <a:rPr lang="en-US" altLang="ko-KR" dirty="0" err="1" smtClean="0"/>
              <a:t>Node</a:t>
            </a:r>
            <a:r>
              <a:rPr lang="en-US" altLang="ko-KR" baseline="-25000" dirty="0" err="1" smtClean="0"/>
              <a:t>prev</a:t>
            </a:r>
            <a:r>
              <a:rPr lang="en-US" altLang="ko-KR" dirty="0" smtClean="0"/>
              <a:t> that you want to put your new node next</a:t>
            </a:r>
          </a:p>
          <a:p>
            <a:pPr lvl="1"/>
            <a:r>
              <a:rPr lang="en-US" altLang="ko-KR" dirty="0" smtClean="0"/>
              <a:t>First</a:t>
            </a:r>
            <a:r>
              <a:rPr lang="en-US" altLang="ko-KR" dirty="0"/>
              <a:t>, you </a:t>
            </a:r>
            <a:r>
              <a:rPr lang="en-US" altLang="ko-KR" dirty="0" smtClean="0"/>
              <a:t>store a Node, or a </a:t>
            </a:r>
            <a:r>
              <a:rPr lang="en-US" altLang="ko-KR" dirty="0" err="1" smtClean="0"/>
              <a:t>Node</a:t>
            </a:r>
            <a:r>
              <a:rPr lang="en-US" altLang="ko-KR" baseline="-25000" dirty="0" err="1" smtClean="0"/>
              <a:t>next</a:t>
            </a:r>
            <a:r>
              <a:rPr lang="en-US" altLang="ko-KR" dirty="0" smtClean="0"/>
              <a:t>, pointed by a </a:t>
            </a:r>
            <a:r>
              <a:rPr lang="en-US" altLang="ko-KR" dirty="0"/>
              <a:t>reference from </a:t>
            </a:r>
            <a:r>
              <a:rPr lang="en-US" altLang="ko-KR" dirty="0" err="1"/>
              <a:t>Node</a:t>
            </a:r>
            <a:r>
              <a:rPr lang="en-US" altLang="ko-KR" baseline="-25000" dirty="0" err="1"/>
              <a:t>prev</a:t>
            </a:r>
            <a:r>
              <a:rPr lang="en-US" altLang="ko-KR" dirty="0" err="1"/>
              <a:t>’s</a:t>
            </a:r>
            <a:r>
              <a:rPr lang="en-US" altLang="ko-KR" dirty="0"/>
              <a:t> </a:t>
            </a:r>
            <a:r>
              <a:rPr lang="en-US" altLang="ko-KR" dirty="0" err="1" smtClean="0"/>
              <a:t>nodeNext</a:t>
            </a:r>
            <a:r>
              <a:rPr lang="en-US" altLang="ko-KR" dirty="0" smtClean="0"/>
              <a:t> member variable</a:t>
            </a:r>
            <a:endParaRPr lang="en-US" altLang="ko-KR" baseline="-25000" dirty="0"/>
          </a:p>
          <a:p>
            <a:pPr lvl="1"/>
            <a:r>
              <a:rPr lang="en-US" altLang="ko-KR" dirty="0" smtClean="0"/>
              <a:t>Second, you change a reference from </a:t>
            </a:r>
            <a:r>
              <a:rPr lang="en-US" altLang="ko-KR" dirty="0" err="1" smtClean="0"/>
              <a:t>Node</a:t>
            </a:r>
            <a:r>
              <a:rPr lang="en-US" altLang="ko-KR" baseline="-25000" dirty="0" err="1" smtClean="0"/>
              <a:t>prev</a:t>
            </a:r>
            <a:r>
              <a:rPr lang="en-US" altLang="ko-KR" dirty="0" err="1" smtClean="0"/>
              <a:t>’s</a:t>
            </a:r>
            <a:r>
              <a:rPr lang="en-US" altLang="ko-KR" dirty="0" smtClean="0"/>
              <a:t> </a:t>
            </a:r>
            <a:r>
              <a:rPr lang="en-US" altLang="ko-KR" dirty="0" err="1" smtClean="0"/>
              <a:t>nodeNext</a:t>
            </a:r>
            <a:r>
              <a:rPr lang="en-US" altLang="ko-KR" dirty="0" smtClean="0"/>
              <a:t> to </a:t>
            </a:r>
            <a:r>
              <a:rPr lang="en-US" altLang="ko-KR" dirty="0" err="1" smtClean="0"/>
              <a:t>Node</a:t>
            </a:r>
            <a:r>
              <a:rPr lang="en-US" altLang="ko-KR" baseline="-25000" dirty="0" err="1" smtClean="0"/>
              <a:t>new</a:t>
            </a:r>
            <a:endParaRPr lang="en-US" altLang="ko-KR" baseline="-25000" dirty="0" smtClean="0"/>
          </a:p>
          <a:p>
            <a:pPr lvl="1"/>
            <a:r>
              <a:rPr lang="en-US" altLang="ko-KR" dirty="0" smtClean="0"/>
              <a:t>Third, </a:t>
            </a:r>
            <a:r>
              <a:rPr lang="en-US" altLang="ko-KR" dirty="0"/>
              <a:t>you change a reference from </a:t>
            </a:r>
            <a:r>
              <a:rPr lang="en-US" altLang="ko-KR" dirty="0" err="1" smtClean="0"/>
              <a:t>Node</a:t>
            </a:r>
            <a:r>
              <a:rPr lang="en-US" altLang="ko-KR" baseline="-25000" dirty="0" err="1" smtClean="0"/>
              <a:t>new</a:t>
            </a:r>
            <a:r>
              <a:rPr lang="en-US" altLang="ko-KR" dirty="0" err="1" smtClean="0"/>
              <a:t>’s</a:t>
            </a:r>
            <a:r>
              <a:rPr lang="en-US" altLang="ko-KR" dirty="0" smtClean="0"/>
              <a:t> </a:t>
            </a:r>
            <a:r>
              <a:rPr lang="en-US" altLang="ko-KR" dirty="0" err="1"/>
              <a:t>nodeNext</a:t>
            </a:r>
            <a:r>
              <a:rPr lang="en-US" altLang="ko-KR" dirty="0"/>
              <a:t> to </a:t>
            </a:r>
            <a:r>
              <a:rPr lang="en-US" altLang="ko-KR" dirty="0" err="1" smtClean="0"/>
              <a:t>Node</a:t>
            </a:r>
            <a:r>
              <a:rPr lang="en-US" altLang="ko-KR" baseline="-25000" dirty="0" err="1" smtClean="0"/>
              <a:t>next</a:t>
            </a:r>
            <a:endParaRPr lang="en-US" altLang="ko-KR" baseline="-25000" dirty="0"/>
          </a:p>
          <a:p>
            <a:pPr lvl="1"/>
            <a:endParaRPr lang="en-US" altLang="ko-KR" baseline="-25000" dirty="0" smtClean="0"/>
          </a:p>
          <a:p>
            <a:pPr lvl="1"/>
            <a:endParaRPr lang="ko-KR" altLang="en-US" baseline="-25000" dirty="0"/>
          </a:p>
        </p:txBody>
      </p:sp>
      <p:grpSp>
        <p:nvGrpSpPr>
          <p:cNvPr id="5" name="Group 4"/>
          <p:cNvGrpSpPr/>
          <p:nvPr/>
        </p:nvGrpSpPr>
        <p:grpSpPr>
          <a:xfrm>
            <a:off x="4249472" y="5279910"/>
            <a:ext cx="792088" cy="576064"/>
            <a:chOff x="1259632" y="3933056"/>
            <a:chExt cx="1368152" cy="576064"/>
          </a:xfrm>
          <a:noFill/>
        </p:grpSpPr>
        <p:sp>
          <p:nvSpPr>
            <p:cNvPr id="6" name="Rectangle 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Rectangle 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8" name="Rectangle 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a:t>
              </a:r>
              <a:endParaRPr lang="ko-KR" altLang="en-US" b="1" dirty="0">
                <a:solidFill>
                  <a:schemeClr val="tx1"/>
                </a:solidFill>
              </a:endParaRPr>
            </a:p>
          </p:txBody>
        </p:sp>
      </p:grpSp>
      <p:cxnSp>
        <p:nvCxnSpPr>
          <p:cNvPr id="9" name="Straight Arrow Connector 8"/>
          <p:cNvCxnSpPr>
            <a:stCxn id="7" idx="3"/>
          </p:cNvCxnSpPr>
          <p:nvPr/>
        </p:nvCxnSpPr>
        <p:spPr>
          <a:xfrm>
            <a:off x="5041560" y="556794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478079" y="5279910"/>
            <a:ext cx="792088" cy="576064"/>
            <a:chOff x="1259632" y="3933056"/>
            <a:chExt cx="1368152" cy="576064"/>
          </a:xfrm>
          <a:noFill/>
        </p:grpSpPr>
        <p:sp>
          <p:nvSpPr>
            <p:cNvPr id="11" name="Rectangle 1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 name="Rectangle 1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13" name="Rectangle 1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‘b’</a:t>
              </a:r>
              <a:endParaRPr lang="ko-KR" altLang="en-US" b="1" dirty="0">
                <a:solidFill>
                  <a:schemeClr val="tx1"/>
                </a:solidFill>
              </a:endParaRPr>
            </a:p>
          </p:txBody>
        </p:sp>
      </p:grpSp>
      <p:cxnSp>
        <p:nvCxnSpPr>
          <p:cNvPr id="14" name="Straight Arrow Connector 13"/>
          <p:cNvCxnSpPr>
            <a:stCxn id="12" idx="3"/>
          </p:cNvCxnSpPr>
          <p:nvPr/>
        </p:nvCxnSpPr>
        <p:spPr>
          <a:xfrm>
            <a:off x="6270167" y="5567942"/>
            <a:ext cx="432048" cy="0"/>
          </a:xfrm>
          <a:prstGeom prst="straightConnector1">
            <a:avLst/>
          </a:prstGeom>
          <a:ln w="381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697744" y="5279910"/>
            <a:ext cx="792088" cy="576064"/>
            <a:chOff x="1259632" y="3933056"/>
            <a:chExt cx="1368152" cy="576064"/>
          </a:xfrm>
          <a:noFill/>
        </p:grpSpPr>
        <p:sp>
          <p:nvSpPr>
            <p:cNvPr id="16" name="Rectangle 1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Rectangle 1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18" name="Rectangle 1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‘d’</a:t>
              </a:r>
              <a:endParaRPr lang="ko-KR" altLang="en-US" b="1" dirty="0">
                <a:solidFill>
                  <a:schemeClr val="tx1"/>
                </a:solidFill>
              </a:endParaRPr>
            </a:p>
          </p:txBody>
        </p:sp>
      </p:grpSp>
      <p:grpSp>
        <p:nvGrpSpPr>
          <p:cNvPr id="19" name="Group 18"/>
          <p:cNvGrpSpPr/>
          <p:nvPr/>
        </p:nvGrpSpPr>
        <p:grpSpPr>
          <a:xfrm>
            <a:off x="7926351" y="5279910"/>
            <a:ext cx="792088" cy="576064"/>
            <a:chOff x="1259632" y="3933056"/>
            <a:chExt cx="1368152" cy="576064"/>
          </a:xfrm>
          <a:noFill/>
        </p:grpSpPr>
        <p:sp>
          <p:nvSpPr>
            <p:cNvPr id="20" name="Rectangle 1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Rectangle 2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22" name="Rectangle 2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‘e’</a:t>
              </a:r>
              <a:endParaRPr lang="ko-KR" altLang="en-US" b="1" dirty="0">
                <a:solidFill>
                  <a:schemeClr val="tx1"/>
                </a:solidFill>
              </a:endParaRPr>
            </a:p>
          </p:txBody>
        </p:sp>
      </p:grpSp>
      <p:cxnSp>
        <p:nvCxnSpPr>
          <p:cNvPr id="23" name="Straight Arrow Connector 22"/>
          <p:cNvCxnSpPr>
            <a:stCxn id="21" idx="3"/>
          </p:cNvCxnSpPr>
          <p:nvPr/>
        </p:nvCxnSpPr>
        <p:spPr>
          <a:xfrm>
            <a:off x="8718439" y="556794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494303" y="556794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163148" y="5279910"/>
            <a:ext cx="792088" cy="576064"/>
            <a:chOff x="1259632" y="3933056"/>
            <a:chExt cx="1368152" cy="576064"/>
          </a:xfrm>
          <a:noFill/>
        </p:grpSpPr>
        <p:sp>
          <p:nvSpPr>
            <p:cNvPr id="26" name="Rectangle 2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Rectangle 2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28" name="Rectangle 2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‘f’</a:t>
              </a:r>
              <a:endParaRPr lang="ko-KR" altLang="en-US" b="1" dirty="0">
                <a:solidFill>
                  <a:schemeClr val="tx1"/>
                </a:solidFill>
              </a:endParaRPr>
            </a:p>
          </p:txBody>
        </p:sp>
      </p:grpSp>
      <p:cxnSp>
        <p:nvCxnSpPr>
          <p:cNvPr id="29" name="Straight Arrow Connector 28"/>
          <p:cNvCxnSpPr/>
          <p:nvPr/>
        </p:nvCxnSpPr>
        <p:spPr>
          <a:xfrm>
            <a:off x="10003414" y="5567942"/>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0448123" y="5279910"/>
            <a:ext cx="792088" cy="576064"/>
            <a:chOff x="1259632" y="3933056"/>
            <a:chExt cx="1368152" cy="576064"/>
          </a:xfrm>
          <a:noFill/>
        </p:grpSpPr>
        <p:sp>
          <p:nvSpPr>
            <p:cNvPr id="31" name="Rectangle 3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Rectangle 3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3" name="Rectangle 3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tail</a:t>
              </a:r>
              <a:endParaRPr lang="ko-KR" altLang="en-US" sz="1200" b="1" i="1" dirty="0">
                <a:solidFill>
                  <a:schemeClr val="tx1"/>
                </a:solidFill>
              </a:endParaRPr>
            </a:p>
          </p:txBody>
        </p:sp>
      </p:grpSp>
      <p:grpSp>
        <p:nvGrpSpPr>
          <p:cNvPr id="34" name="Group 33"/>
          <p:cNvGrpSpPr/>
          <p:nvPr/>
        </p:nvGrpSpPr>
        <p:grpSpPr>
          <a:xfrm>
            <a:off x="3025336" y="5262923"/>
            <a:ext cx="792088" cy="576064"/>
            <a:chOff x="1259632" y="3933056"/>
            <a:chExt cx="1368152" cy="576064"/>
          </a:xfrm>
          <a:noFill/>
        </p:grpSpPr>
        <p:sp>
          <p:nvSpPr>
            <p:cNvPr id="35" name="Rectangle 34"/>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Rectangle 35"/>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7" name="Rectangle 36"/>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head</a:t>
              </a:r>
              <a:endParaRPr lang="ko-KR" altLang="en-US" sz="1200" b="1" i="1" dirty="0">
                <a:solidFill>
                  <a:schemeClr val="tx1"/>
                </a:solidFill>
              </a:endParaRPr>
            </a:p>
          </p:txBody>
        </p:sp>
      </p:grpSp>
      <p:cxnSp>
        <p:nvCxnSpPr>
          <p:cNvPr id="38" name="Straight Arrow Connector 37"/>
          <p:cNvCxnSpPr>
            <a:stCxn id="36" idx="3"/>
          </p:cNvCxnSpPr>
          <p:nvPr/>
        </p:nvCxnSpPr>
        <p:spPr>
          <a:xfrm>
            <a:off x="3817424" y="5550955"/>
            <a:ext cx="43204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127643" y="3911758"/>
            <a:ext cx="792088" cy="576064"/>
            <a:chOff x="1259632" y="3933056"/>
            <a:chExt cx="1368152" cy="576064"/>
          </a:xfrm>
          <a:noFill/>
        </p:grpSpPr>
        <p:sp>
          <p:nvSpPr>
            <p:cNvPr id="40" name="Rectangle 3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Rectangle 4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42" name="Rectangle 4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‘c’</a:t>
              </a:r>
              <a:endParaRPr lang="ko-KR" altLang="en-US" b="1" dirty="0">
                <a:solidFill>
                  <a:schemeClr val="tx1"/>
                </a:solidFill>
              </a:endParaRPr>
            </a:p>
          </p:txBody>
        </p:sp>
      </p:grpSp>
      <p:cxnSp>
        <p:nvCxnSpPr>
          <p:cNvPr id="43" name="Straight Arrow Connector 42"/>
          <p:cNvCxnSpPr>
            <a:stCxn id="12" idx="0"/>
          </p:cNvCxnSpPr>
          <p:nvPr/>
        </p:nvCxnSpPr>
        <p:spPr>
          <a:xfrm flipV="1">
            <a:off x="6165945" y="4487822"/>
            <a:ext cx="0" cy="79208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1" idx="2"/>
          </p:cNvCxnSpPr>
          <p:nvPr/>
        </p:nvCxnSpPr>
        <p:spPr>
          <a:xfrm>
            <a:off x="6815509" y="4487822"/>
            <a:ext cx="0" cy="79208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984776" y="3534585"/>
            <a:ext cx="1077823" cy="369332"/>
          </a:xfrm>
          <a:prstGeom prst="rect">
            <a:avLst/>
          </a:prstGeom>
          <a:noFill/>
        </p:spPr>
        <p:txBody>
          <a:bodyPr wrap="square" rtlCol="0">
            <a:spAutoFit/>
          </a:bodyPr>
          <a:lstStyle/>
          <a:p>
            <a:r>
              <a:rPr lang="en-US" altLang="ko-KR" b="1" dirty="0" err="1"/>
              <a:t>Node</a:t>
            </a:r>
            <a:r>
              <a:rPr lang="en-US" altLang="ko-KR" b="1" baseline="-25000" dirty="0" err="1"/>
              <a:t>new</a:t>
            </a:r>
            <a:endParaRPr lang="ko-KR" altLang="en-US" b="1" baseline="-25000" dirty="0"/>
          </a:p>
        </p:txBody>
      </p:sp>
      <p:sp>
        <p:nvSpPr>
          <p:cNvPr id="54" name="TextBox 53"/>
          <p:cNvSpPr txBox="1"/>
          <p:nvPr/>
        </p:nvSpPr>
        <p:spPr>
          <a:xfrm>
            <a:off x="5335212" y="5855974"/>
            <a:ext cx="1077823" cy="369332"/>
          </a:xfrm>
          <a:prstGeom prst="rect">
            <a:avLst/>
          </a:prstGeom>
          <a:noFill/>
        </p:spPr>
        <p:txBody>
          <a:bodyPr wrap="square" rtlCol="0">
            <a:spAutoFit/>
          </a:bodyPr>
          <a:lstStyle/>
          <a:p>
            <a:r>
              <a:rPr lang="en-US" altLang="ko-KR" b="1" dirty="0" err="1"/>
              <a:t>Node</a:t>
            </a:r>
            <a:r>
              <a:rPr lang="en-US" altLang="ko-KR" b="1" baseline="-25000" dirty="0" err="1"/>
              <a:t>prev</a:t>
            </a:r>
            <a:endParaRPr lang="ko-KR" altLang="en-US" b="1" baseline="-25000" dirty="0"/>
          </a:p>
        </p:txBody>
      </p:sp>
      <p:sp>
        <p:nvSpPr>
          <p:cNvPr id="55" name="TextBox 54"/>
          <p:cNvSpPr txBox="1"/>
          <p:nvPr/>
        </p:nvSpPr>
        <p:spPr>
          <a:xfrm>
            <a:off x="6601616" y="5855974"/>
            <a:ext cx="1077823" cy="369332"/>
          </a:xfrm>
          <a:prstGeom prst="rect">
            <a:avLst/>
          </a:prstGeom>
          <a:noFill/>
        </p:spPr>
        <p:txBody>
          <a:bodyPr wrap="square" rtlCol="0">
            <a:spAutoFit/>
          </a:bodyPr>
          <a:lstStyle/>
          <a:p>
            <a:r>
              <a:rPr lang="en-US" altLang="ko-KR" b="1" dirty="0" err="1"/>
              <a:t>Node</a:t>
            </a:r>
            <a:r>
              <a:rPr lang="en-US" altLang="ko-KR" b="1" baseline="-25000" dirty="0" err="1"/>
              <a:t>next</a:t>
            </a:r>
            <a:endParaRPr lang="ko-KR" altLang="en-US" b="1" baseline="-25000" dirty="0"/>
          </a:p>
        </p:txBody>
      </p:sp>
      <p:sp>
        <p:nvSpPr>
          <p:cNvPr id="57" name="Rectangular Callout 56"/>
          <p:cNvSpPr/>
          <p:nvPr/>
        </p:nvSpPr>
        <p:spPr>
          <a:xfrm>
            <a:off x="8803108" y="4235794"/>
            <a:ext cx="1512168" cy="900100"/>
          </a:xfrm>
          <a:prstGeom prst="wedgeRectCallout">
            <a:avLst>
              <a:gd name="adj1" fmla="val -138028"/>
              <a:gd name="adj2" fmla="val 59714"/>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 Store this node</a:t>
            </a:r>
            <a:endParaRPr lang="ko-KR" altLang="en-US" sz="2400" dirty="0">
              <a:solidFill>
                <a:schemeClr val="tx1"/>
              </a:solidFill>
            </a:endParaRPr>
          </a:p>
        </p:txBody>
      </p:sp>
      <p:sp>
        <p:nvSpPr>
          <p:cNvPr id="58" name="Rectangular Callout 57"/>
          <p:cNvSpPr/>
          <p:nvPr/>
        </p:nvSpPr>
        <p:spPr>
          <a:xfrm>
            <a:off x="3838811" y="3920886"/>
            <a:ext cx="1512168" cy="900100"/>
          </a:xfrm>
          <a:prstGeom prst="wedgeRectCallout">
            <a:avLst>
              <a:gd name="adj1" fmla="val 100620"/>
              <a:gd name="adj2" fmla="val 69743"/>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 Update this reference</a:t>
            </a:r>
            <a:endParaRPr lang="ko-KR" altLang="en-US" sz="2400" dirty="0">
              <a:solidFill>
                <a:schemeClr val="tx1"/>
              </a:solidFill>
            </a:endParaRPr>
          </a:p>
        </p:txBody>
      </p:sp>
      <p:sp>
        <p:nvSpPr>
          <p:cNvPr id="59" name="Rectangular Callout 58"/>
          <p:cNvSpPr/>
          <p:nvPr/>
        </p:nvSpPr>
        <p:spPr>
          <a:xfrm>
            <a:off x="7206271" y="3562451"/>
            <a:ext cx="1512168" cy="900100"/>
          </a:xfrm>
          <a:prstGeom prst="wedgeRectCallout">
            <a:avLst>
              <a:gd name="adj1" fmla="val -73785"/>
              <a:gd name="adj2" fmla="val 98675"/>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 Add this reference</a:t>
            </a:r>
            <a:endParaRPr lang="ko-KR" altLang="en-US" sz="2400" dirty="0">
              <a:solidFill>
                <a:schemeClr val="tx1"/>
              </a:solidFill>
            </a:endParaRPr>
          </a:p>
        </p:txBody>
      </p:sp>
      <p:sp>
        <p:nvSpPr>
          <p:cNvPr id="51" name="Slide Number Placeholder 3"/>
          <p:cNvSpPr>
            <a:spLocks noGrp="1"/>
          </p:cNvSpPr>
          <p:nvPr>
            <p:ph type="sldNum" sz="quarter" idx="12"/>
          </p:nvPr>
        </p:nvSpPr>
        <p:spPr>
          <a:xfrm>
            <a:off x="11280577" y="6620808"/>
            <a:ext cx="828212" cy="216024"/>
          </a:xfrm>
        </p:spPr>
        <p:txBody>
          <a:bodyPr/>
          <a:lstStyle/>
          <a:p>
            <a:r>
              <a:rPr lang="en-US" altLang="ko-KR" dirty="0" smtClean="0"/>
              <a:t>17</a:t>
            </a:r>
            <a:endParaRPr lang="ko-KR" altLang="en-US" dirty="0"/>
          </a:p>
        </p:txBody>
      </p:sp>
    </p:spTree>
    <p:extLst>
      <p:ext uri="{BB962C8B-B14F-4D97-AF65-F5344CB8AC3E}">
        <p14:creationId xmlns:p14="http://schemas.microsoft.com/office/powerpoint/2010/main" val="2061032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ular Callout 71"/>
          <p:cNvSpPr/>
          <p:nvPr/>
        </p:nvSpPr>
        <p:spPr>
          <a:xfrm>
            <a:off x="1841565" y="5574869"/>
            <a:ext cx="2868754" cy="900100"/>
          </a:xfrm>
          <a:prstGeom prst="wedgeRectCallout">
            <a:avLst>
              <a:gd name="adj1" fmla="val 100843"/>
              <a:gd name="adj2" fmla="val -102167"/>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Over-written with a new reference to the next node of the removed one</a:t>
            </a:r>
            <a:endParaRPr lang="ko-KR" altLang="en-US" sz="2400" dirty="0">
              <a:solidFill>
                <a:schemeClr val="tx1"/>
              </a:solidFill>
            </a:endParaRPr>
          </a:p>
        </p:txBody>
      </p:sp>
      <p:sp>
        <p:nvSpPr>
          <p:cNvPr id="2" name="Title 1"/>
          <p:cNvSpPr>
            <a:spLocks noGrp="1"/>
          </p:cNvSpPr>
          <p:nvPr>
            <p:ph type="title"/>
          </p:nvPr>
        </p:nvSpPr>
        <p:spPr>
          <a:xfrm>
            <a:off x="1841565" y="0"/>
            <a:ext cx="10353762" cy="970450"/>
          </a:xfrm>
        </p:spPr>
        <p:txBody>
          <a:bodyPr/>
          <a:lstStyle/>
          <a:p>
            <a:r>
              <a:rPr lang="en-US" altLang="ko-KR" dirty="0" smtClean="0"/>
              <a:t>Delete procedure </a:t>
            </a:r>
            <a:r>
              <a:rPr lang="en-US" altLang="ko-KR" dirty="0"/>
              <a:t>in singly linked list</a:t>
            </a:r>
            <a:endParaRPr lang="ko-KR" altLang="en-US" dirty="0"/>
          </a:p>
        </p:txBody>
      </p:sp>
      <p:sp>
        <p:nvSpPr>
          <p:cNvPr id="3" name="Content Placeholder 2"/>
          <p:cNvSpPr>
            <a:spLocks noGrp="1"/>
          </p:cNvSpPr>
          <p:nvPr>
            <p:ph idx="1"/>
          </p:nvPr>
        </p:nvSpPr>
        <p:spPr>
          <a:xfrm>
            <a:off x="3245708" y="976800"/>
            <a:ext cx="8517924" cy="2740232"/>
          </a:xfrm>
        </p:spPr>
        <p:txBody>
          <a:bodyPr>
            <a:normAutofit fontScale="92500" lnSpcReduction="10000"/>
          </a:bodyPr>
          <a:lstStyle/>
          <a:p>
            <a:r>
              <a:rPr lang="en-US" altLang="ko-KR" dirty="0" smtClean="0"/>
              <a:t>This is the another moment that you see the power of a linked list</a:t>
            </a:r>
          </a:p>
          <a:p>
            <a:r>
              <a:rPr lang="en-US" altLang="ko-KR" dirty="0" smtClean="0"/>
              <a:t>Last time, you need N retrievals to delete a value in the array list</a:t>
            </a:r>
          </a:p>
          <a:p>
            <a:r>
              <a:rPr lang="en-US" altLang="ko-KR" dirty="0" smtClean="0"/>
              <a:t>This time, you need only three operations</a:t>
            </a:r>
          </a:p>
          <a:p>
            <a:pPr lvl="1"/>
            <a:r>
              <a:rPr lang="en-US" altLang="ko-KR" dirty="0" smtClean="0"/>
              <a:t>With an assumption that you have a reference to the node, </a:t>
            </a:r>
            <a:r>
              <a:rPr lang="en-US" altLang="ko-KR" dirty="0" err="1" smtClean="0"/>
              <a:t>Node</a:t>
            </a:r>
            <a:r>
              <a:rPr lang="en-US" altLang="ko-KR" baseline="-25000" dirty="0" err="1" smtClean="0"/>
              <a:t>prev</a:t>
            </a:r>
            <a:r>
              <a:rPr lang="en-US" altLang="ko-KR" dirty="0" smtClean="0"/>
              <a:t> that you want to remove the node next</a:t>
            </a:r>
          </a:p>
          <a:p>
            <a:pPr lvl="1"/>
            <a:r>
              <a:rPr lang="en-US" altLang="ko-KR" dirty="0" smtClean="0"/>
              <a:t>First</a:t>
            </a:r>
            <a:r>
              <a:rPr lang="en-US" altLang="ko-KR" dirty="0"/>
              <a:t>, you </a:t>
            </a:r>
            <a:r>
              <a:rPr lang="en-US" altLang="ko-KR" dirty="0" smtClean="0"/>
              <a:t>retrieve </a:t>
            </a:r>
            <a:r>
              <a:rPr lang="en-US" altLang="ko-KR" dirty="0" err="1" smtClean="0"/>
              <a:t>Node</a:t>
            </a:r>
            <a:r>
              <a:rPr lang="en-US" altLang="ko-KR" baseline="-25000" dirty="0" err="1" smtClean="0"/>
              <a:t>next</a:t>
            </a:r>
            <a:r>
              <a:rPr lang="en-US" altLang="ko-KR" dirty="0" smtClean="0"/>
              <a:t> that is two steps next from </a:t>
            </a:r>
            <a:r>
              <a:rPr lang="en-US" altLang="ko-KR" dirty="0" err="1" smtClean="0"/>
              <a:t>Node</a:t>
            </a:r>
            <a:r>
              <a:rPr lang="en-US" altLang="ko-KR" baseline="-25000" dirty="0" err="1" smtClean="0"/>
              <a:t>prev</a:t>
            </a:r>
            <a:endParaRPr lang="en-US" altLang="ko-KR" baseline="-25000" dirty="0" smtClean="0"/>
          </a:p>
          <a:p>
            <a:pPr lvl="1"/>
            <a:r>
              <a:rPr lang="en-US" altLang="ko-KR" dirty="0" smtClean="0"/>
              <a:t>Second</a:t>
            </a:r>
            <a:r>
              <a:rPr lang="en-US" altLang="ko-KR" dirty="0"/>
              <a:t>, you change a reference from </a:t>
            </a:r>
            <a:r>
              <a:rPr lang="en-US" altLang="ko-KR" dirty="0" err="1"/>
              <a:t>Node</a:t>
            </a:r>
            <a:r>
              <a:rPr lang="en-US" altLang="ko-KR" baseline="-25000" dirty="0" err="1"/>
              <a:t>prev</a:t>
            </a:r>
            <a:r>
              <a:rPr lang="en-US" altLang="ko-KR" dirty="0" err="1"/>
              <a:t>’s</a:t>
            </a:r>
            <a:r>
              <a:rPr lang="en-US" altLang="ko-KR" dirty="0"/>
              <a:t> </a:t>
            </a:r>
            <a:r>
              <a:rPr lang="en-US" altLang="ko-KR" dirty="0" err="1"/>
              <a:t>nodeNext</a:t>
            </a:r>
            <a:r>
              <a:rPr lang="en-US" altLang="ko-KR" dirty="0"/>
              <a:t> to </a:t>
            </a:r>
            <a:r>
              <a:rPr lang="en-US" altLang="ko-KR" dirty="0" err="1"/>
              <a:t>Node</a:t>
            </a:r>
            <a:r>
              <a:rPr lang="en-US" altLang="ko-KR" baseline="-25000" dirty="0" err="1"/>
              <a:t>next</a:t>
            </a:r>
            <a:endParaRPr lang="en-US" altLang="ko-KR" baseline="-25000" dirty="0"/>
          </a:p>
          <a:p>
            <a:r>
              <a:rPr lang="en-US" altLang="ko-KR" dirty="0" smtClean="0"/>
              <a:t>The node will be removed because there is no reference to </a:t>
            </a:r>
            <a:r>
              <a:rPr lang="en-US" altLang="ko-KR" dirty="0" err="1" smtClean="0"/>
              <a:t>Node</a:t>
            </a:r>
            <a:r>
              <a:rPr lang="en-US" altLang="ko-KR" baseline="-25000" dirty="0" err="1" smtClean="0"/>
              <a:t>remove</a:t>
            </a:r>
            <a:endParaRPr lang="en-US" altLang="ko-KR" baseline="-25000" dirty="0"/>
          </a:p>
          <a:p>
            <a:pPr lvl="1"/>
            <a:endParaRPr lang="en-US" altLang="ko-KR" dirty="0" smtClean="0"/>
          </a:p>
          <a:p>
            <a:pPr lvl="1"/>
            <a:endParaRPr lang="en-US" altLang="ko-KR" baseline="-25000" dirty="0" smtClean="0"/>
          </a:p>
          <a:p>
            <a:pPr lvl="1"/>
            <a:endParaRPr lang="en-US" altLang="ko-KR" baseline="-25000" dirty="0" smtClean="0"/>
          </a:p>
          <a:p>
            <a:pPr lvl="1"/>
            <a:endParaRPr lang="ko-KR" altLang="en-US" baseline="-25000"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18</a:t>
            </a:fld>
            <a:endParaRPr lang="ko-KR" altLang="en-US"/>
          </a:p>
        </p:txBody>
      </p:sp>
      <p:grpSp>
        <p:nvGrpSpPr>
          <p:cNvPr id="5" name="Group 4"/>
          <p:cNvGrpSpPr/>
          <p:nvPr/>
        </p:nvGrpSpPr>
        <p:grpSpPr>
          <a:xfrm>
            <a:off x="2999656" y="4814139"/>
            <a:ext cx="792088" cy="576064"/>
            <a:chOff x="1259632" y="3933056"/>
            <a:chExt cx="1368152" cy="576064"/>
          </a:xfrm>
          <a:noFill/>
        </p:grpSpPr>
        <p:sp>
          <p:nvSpPr>
            <p:cNvPr id="6" name="Rectangle 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Rectangle 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8" name="Rectangle 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‘a’</a:t>
              </a:r>
              <a:endParaRPr lang="ko-KR" altLang="en-US" b="1" dirty="0">
                <a:solidFill>
                  <a:schemeClr val="tx1"/>
                </a:solidFill>
              </a:endParaRPr>
            </a:p>
          </p:txBody>
        </p:sp>
      </p:grpSp>
      <p:cxnSp>
        <p:nvCxnSpPr>
          <p:cNvPr id="9" name="Straight Arrow Connector 8"/>
          <p:cNvCxnSpPr>
            <a:stCxn id="7" idx="3"/>
            <a:endCxn id="13" idx="1"/>
          </p:cNvCxnSpPr>
          <p:nvPr/>
        </p:nvCxnSpPr>
        <p:spPr>
          <a:xfrm>
            <a:off x="3791744" y="5102171"/>
            <a:ext cx="2880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079776" y="4814139"/>
            <a:ext cx="792088" cy="576064"/>
            <a:chOff x="1259632" y="3933056"/>
            <a:chExt cx="1368152" cy="576064"/>
          </a:xfrm>
          <a:noFill/>
        </p:grpSpPr>
        <p:sp>
          <p:nvSpPr>
            <p:cNvPr id="11" name="Rectangle 1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 name="Rectangle 1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13" name="Rectangle 1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‘b’</a:t>
              </a:r>
              <a:endParaRPr lang="ko-KR" altLang="en-US" b="1" dirty="0">
                <a:solidFill>
                  <a:schemeClr val="tx1"/>
                </a:solidFill>
              </a:endParaRPr>
            </a:p>
          </p:txBody>
        </p:sp>
      </p:grpSp>
      <p:grpSp>
        <p:nvGrpSpPr>
          <p:cNvPr id="15" name="Group 14"/>
          <p:cNvGrpSpPr/>
          <p:nvPr/>
        </p:nvGrpSpPr>
        <p:grpSpPr>
          <a:xfrm>
            <a:off x="6306061" y="4814139"/>
            <a:ext cx="792088" cy="576064"/>
            <a:chOff x="1259632" y="3933056"/>
            <a:chExt cx="1368152" cy="576064"/>
          </a:xfrm>
          <a:noFill/>
        </p:grpSpPr>
        <p:sp>
          <p:nvSpPr>
            <p:cNvPr id="16" name="Rectangle 1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Rectangle 1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18" name="Rectangle 1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‘d’</a:t>
              </a:r>
              <a:endParaRPr lang="ko-KR" altLang="en-US" b="1" dirty="0">
                <a:solidFill>
                  <a:schemeClr val="tx1"/>
                </a:solidFill>
              </a:endParaRPr>
            </a:p>
          </p:txBody>
        </p:sp>
      </p:grpSp>
      <p:grpSp>
        <p:nvGrpSpPr>
          <p:cNvPr id="19" name="Group 18"/>
          <p:cNvGrpSpPr/>
          <p:nvPr/>
        </p:nvGrpSpPr>
        <p:grpSpPr>
          <a:xfrm>
            <a:off x="7392144" y="4814139"/>
            <a:ext cx="792088" cy="576064"/>
            <a:chOff x="1259632" y="3933056"/>
            <a:chExt cx="1368152" cy="576064"/>
          </a:xfrm>
          <a:noFill/>
        </p:grpSpPr>
        <p:sp>
          <p:nvSpPr>
            <p:cNvPr id="20" name="Rectangle 1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Rectangle 2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22" name="Rectangle 2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‘e’</a:t>
              </a:r>
              <a:endParaRPr lang="ko-KR" altLang="en-US" b="1" dirty="0">
                <a:solidFill>
                  <a:schemeClr val="tx1"/>
                </a:solidFill>
              </a:endParaRPr>
            </a:p>
          </p:txBody>
        </p:sp>
      </p:grpSp>
      <p:cxnSp>
        <p:nvCxnSpPr>
          <p:cNvPr id="23" name="Straight Arrow Connector 22"/>
          <p:cNvCxnSpPr>
            <a:stCxn id="21" idx="3"/>
            <a:endCxn id="28" idx="1"/>
          </p:cNvCxnSpPr>
          <p:nvPr/>
        </p:nvCxnSpPr>
        <p:spPr>
          <a:xfrm>
            <a:off x="8184232" y="5102171"/>
            <a:ext cx="2880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3"/>
            <a:endCxn id="22" idx="1"/>
          </p:cNvCxnSpPr>
          <p:nvPr/>
        </p:nvCxnSpPr>
        <p:spPr>
          <a:xfrm>
            <a:off x="7098150" y="5102171"/>
            <a:ext cx="29399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8472264" y="4814139"/>
            <a:ext cx="792088" cy="576064"/>
            <a:chOff x="1259632" y="3933056"/>
            <a:chExt cx="1368152" cy="576064"/>
          </a:xfrm>
          <a:noFill/>
        </p:grpSpPr>
        <p:sp>
          <p:nvSpPr>
            <p:cNvPr id="26" name="Rectangle 25"/>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Rectangle 26"/>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28" name="Rectangle 27"/>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‘f’</a:t>
              </a:r>
              <a:endParaRPr lang="ko-KR" altLang="en-US" b="1" dirty="0">
                <a:solidFill>
                  <a:schemeClr val="tx1"/>
                </a:solidFill>
              </a:endParaRPr>
            </a:p>
          </p:txBody>
        </p:sp>
      </p:grpSp>
      <p:cxnSp>
        <p:nvCxnSpPr>
          <p:cNvPr id="29" name="Straight Arrow Connector 28"/>
          <p:cNvCxnSpPr>
            <a:stCxn id="27" idx="3"/>
            <a:endCxn id="33" idx="1"/>
          </p:cNvCxnSpPr>
          <p:nvPr/>
        </p:nvCxnSpPr>
        <p:spPr>
          <a:xfrm>
            <a:off x="9264352" y="5102171"/>
            <a:ext cx="2880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9552384" y="4814139"/>
            <a:ext cx="792088" cy="576064"/>
            <a:chOff x="1259632" y="3933056"/>
            <a:chExt cx="1368152" cy="576064"/>
          </a:xfrm>
          <a:noFill/>
        </p:grpSpPr>
        <p:sp>
          <p:nvSpPr>
            <p:cNvPr id="31" name="Rectangle 30"/>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Rectangle 31"/>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3" name="Rectangle 32"/>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tail</a:t>
              </a:r>
              <a:endParaRPr lang="ko-KR" altLang="en-US" sz="1200" b="1" i="1" dirty="0">
                <a:solidFill>
                  <a:schemeClr val="tx1"/>
                </a:solidFill>
              </a:endParaRPr>
            </a:p>
          </p:txBody>
        </p:sp>
      </p:grpSp>
      <p:grpSp>
        <p:nvGrpSpPr>
          <p:cNvPr id="34" name="Group 33"/>
          <p:cNvGrpSpPr/>
          <p:nvPr/>
        </p:nvGrpSpPr>
        <p:grpSpPr>
          <a:xfrm>
            <a:off x="1919536" y="4797152"/>
            <a:ext cx="792088" cy="576064"/>
            <a:chOff x="1259632" y="3933056"/>
            <a:chExt cx="1368152" cy="576064"/>
          </a:xfrm>
          <a:noFill/>
        </p:grpSpPr>
        <p:sp>
          <p:nvSpPr>
            <p:cNvPr id="35" name="Rectangle 34"/>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Rectangle 35"/>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37" name="Rectangle 36"/>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i="1" dirty="0">
                  <a:solidFill>
                    <a:schemeClr val="tx1"/>
                  </a:solidFill>
                </a:rPr>
                <a:t>head</a:t>
              </a:r>
              <a:endParaRPr lang="ko-KR" altLang="en-US" sz="1200" b="1" i="1" dirty="0">
                <a:solidFill>
                  <a:schemeClr val="tx1"/>
                </a:solidFill>
              </a:endParaRPr>
            </a:p>
          </p:txBody>
        </p:sp>
      </p:grpSp>
      <p:cxnSp>
        <p:nvCxnSpPr>
          <p:cNvPr id="38" name="Straight Arrow Connector 37"/>
          <p:cNvCxnSpPr>
            <a:stCxn id="36" idx="3"/>
            <a:endCxn id="8" idx="1"/>
          </p:cNvCxnSpPr>
          <p:nvPr/>
        </p:nvCxnSpPr>
        <p:spPr>
          <a:xfrm>
            <a:off x="2711624" y="5085185"/>
            <a:ext cx="288032" cy="1698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59896" y="4814139"/>
            <a:ext cx="792088" cy="576064"/>
            <a:chOff x="1259632" y="3933056"/>
            <a:chExt cx="1368152" cy="576064"/>
          </a:xfrm>
          <a:noFill/>
        </p:grpSpPr>
        <p:sp>
          <p:nvSpPr>
            <p:cNvPr id="40" name="Rectangle 39"/>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Rectangle 40"/>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solidFill>
                  <a:schemeClr val="tx1"/>
                </a:solidFill>
              </a:endParaRPr>
            </a:p>
          </p:txBody>
        </p:sp>
        <p:sp>
          <p:nvSpPr>
            <p:cNvPr id="42" name="Rectangle 41"/>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‘c’</a:t>
              </a:r>
              <a:endParaRPr lang="ko-KR" altLang="en-US" b="1" dirty="0">
                <a:solidFill>
                  <a:schemeClr val="tx1"/>
                </a:solidFill>
              </a:endParaRPr>
            </a:p>
          </p:txBody>
        </p:sp>
      </p:grpSp>
      <p:cxnSp>
        <p:nvCxnSpPr>
          <p:cNvPr id="60" name="Straight Arrow Connector 59"/>
          <p:cNvCxnSpPr>
            <a:stCxn id="12" idx="3"/>
            <a:endCxn id="40" idx="1"/>
          </p:cNvCxnSpPr>
          <p:nvPr/>
        </p:nvCxnSpPr>
        <p:spPr>
          <a:xfrm>
            <a:off x="4871864" y="5102171"/>
            <a:ext cx="2880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1" idx="3"/>
            <a:endCxn id="16" idx="1"/>
          </p:cNvCxnSpPr>
          <p:nvPr/>
        </p:nvCxnSpPr>
        <p:spPr>
          <a:xfrm>
            <a:off x="5951985" y="5102171"/>
            <a:ext cx="354077" cy="0"/>
          </a:xfrm>
          <a:prstGeom prst="straightConnector1">
            <a:avLst/>
          </a:prstGeom>
          <a:ln w="381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095330" y="5390203"/>
            <a:ext cx="1296815" cy="369332"/>
          </a:xfrm>
          <a:prstGeom prst="rect">
            <a:avLst/>
          </a:prstGeom>
          <a:noFill/>
        </p:spPr>
        <p:txBody>
          <a:bodyPr wrap="square" rtlCol="0">
            <a:spAutoFit/>
          </a:bodyPr>
          <a:lstStyle/>
          <a:p>
            <a:r>
              <a:rPr lang="en-US" altLang="ko-KR" b="1" dirty="0" err="1"/>
              <a:t>Node</a:t>
            </a:r>
            <a:r>
              <a:rPr lang="en-US" altLang="ko-KR" b="1" baseline="-25000" dirty="0" err="1"/>
              <a:t>remove</a:t>
            </a:r>
            <a:endParaRPr lang="ko-KR" altLang="en-US" b="1" baseline="-25000" dirty="0"/>
          </a:p>
        </p:txBody>
      </p:sp>
      <p:sp>
        <p:nvSpPr>
          <p:cNvPr id="66" name="TextBox 65"/>
          <p:cNvSpPr txBox="1"/>
          <p:nvPr/>
        </p:nvSpPr>
        <p:spPr>
          <a:xfrm>
            <a:off x="5017507" y="5390203"/>
            <a:ext cx="1077823" cy="369332"/>
          </a:xfrm>
          <a:prstGeom prst="rect">
            <a:avLst/>
          </a:prstGeom>
          <a:noFill/>
        </p:spPr>
        <p:txBody>
          <a:bodyPr wrap="square" rtlCol="0">
            <a:spAutoFit/>
          </a:bodyPr>
          <a:lstStyle/>
          <a:p>
            <a:r>
              <a:rPr lang="en-US" altLang="ko-KR" b="1" dirty="0" err="1"/>
              <a:t>Node</a:t>
            </a:r>
            <a:r>
              <a:rPr lang="en-US" altLang="ko-KR" b="1" baseline="-25000" dirty="0" err="1"/>
              <a:t>prev</a:t>
            </a:r>
            <a:endParaRPr lang="ko-KR" altLang="en-US" b="1" baseline="-25000" dirty="0"/>
          </a:p>
        </p:txBody>
      </p:sp>
      <p:sp>
        <p:nvSpPr>
          <p:cNvPr id="67" name="TextBox 66"/>
          <p:cNvSpPr txBox="1"/>
          <p:nvPr/>
        </p:nvSpPr>
        <p:spPr>
          <a:xfrm>
            <a:off x="7299924" y="5390203"/>
            <a:ext cx="1077823" cy="369332"/>
          </a:xfrm>
          <a:prstGeom prst="rect">
            <a:avLst/>
          </a:prstGeom>
          <a:noFill/>
        </p:spPr>
        <p:txBody>
          <a:bodyPr wrap="square" rtlCol="0">
            <a:spAutoFit/>
          </a:bodyPr>
          <a:lstStyle/>
          <a:p>
            <a:r>
              <a:rPr lang="en-US" altLang="ko-KR" b="1" dirty="0" err="1"/>
              <a:t>Node</a:t>
            </a:r>
            <a:r>
              <a:rPr lang="en-US" altLang="ko-KR" b="1" baseline="-25000" dirty="0" err="1"/>
              <a:t>next</a:t>
            </a:r>
            <a:endParaRPr lang="ko-KR" altLang="en-US" b="1" baseline="-25000" dirty="0"/>
          </a:p>
        </p:txBody>
      </p:sp>
      <p:cxnSp>
        <p:nvCxnSpPr>
          <p:cNvPr id="69" name="Elbow Connector 68"/>
          <p:cNvCxnSpPr>
            <a:stCxn id="41" idx="0"/>
            <a:endCxn id="22" idx="0"/>
          </p:cNvCxnSpPr>
          <p:nvPr/>
        </p:nvCxnSpPr>
        <p:spPr>
          <a:xfrm rot="5400000" flipH="1" flipV="1">
            <a:off x="6765864" y="3896037"/>
            <a:ext cx="12700" cy="1836204"/>
          </a:xfrm>
          <a:prstGeom prst="bentConnector3">
            <a:avLst>
              <a:gd name="adj1" fmla="val 180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4044249" y="3681029"/>
            <a:ext cx="1512168" cy="741815"/>
          </a:xfrm>
          <a:prstGeom prst="wedgeRectCallout">
            <a:avLst>
              <a:gd name="adj1" fmla="val 75227"/>
              <a:gd name="adj2" fmla="val 74787"/>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(2) Update this reference</a:t>
            </a:r>
            <a:endParaRPr lang="ko-KR" altLang="en-US" dirty="0">
              <a:solidFill>
                <a:schemeClr val="tx1"/>
              </a:solidFill>
            </a:endParaRPr>
          </a:p>
        </p:txBody>
      </p:sp>
      <p:sp>
        <p:nvSpPr>
          <p:cNvPr id="75" name="Rectangular Callout 74"/>
          <p:cNvSpPr/>
          <p:nvPr/>
        </p:nvSpPr>
        <p:spPr>
          <a:xfrm>
            <a:off x="6822323" y="3681029"/>
            <a:ext cx="1512168" cy="741815"/>
          </a:xfrm>
          <a:prstGeom prst="wedgeRectCallout">
            <a:avLst>
              <a:gd name="adj1" fmla="val 22929"/>
              <a:gd name="adj2" fmla="val 99290"/>
            </a:avLst>
          </a:prstGeom>
          <a:solidFill>
            <a:schemeClr val="bg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(1) Retrieve this node that is two step next</a:t>
            </a:r>
            <a:endParaRPr lang="ko-KR" altLang="en-US" dirty="0">
              <a:solidFill>
                <a:schemeClr val="tx1"/>
              </a:solidFill>
            </a:endParaRPr>
          </a:p>
        </p:txBody>
      </p:sp>
    </p:spTree>
    <p:extLst>
      <p:ext uri="{BB962C8B-B14F-4D97-AF65-F5344CB8AC3E}">
        <p14:creationId xmlns:p14="http://schemas.microsoft.com/office/powerpoint/2010/main" val="11053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90596" y="148281"/>
            <a:ext cx="5668182" cy="6518962"/>
          </a:xfrm>
          <a:prstGeom prst="rect">
            <a:avLst/>
          </a:prstGeom>
        </p:spPr>
      </p:pic>
      <p:sp>
        <p:nvSpPr>
          <p:cNvPr id="2" name="Title 1"/>
          <p:cNvSpPr>
            <a:spLocks noGrp="1"/>
          </p:cNvSpPr>
          <p:nvPr>
            <p:ph type="title"/>
          </p:nvPr>
        </p:nvSpPr>
        <p:spPr>
          <a:xfrm>
            <a:off x="7517293" y="40825"/>
            <a:ext cx="4674707" cy="1138138"/>
          </a:xfrm>
        </p:spPr>
        <p:txBody>
          <a:bodyPr>
            <a:normAutofit fontScale="90000"/>
          </a:bodyPr>
          <a:lstStyle/>
          <a:p>
            <a:r>
              <a:rPr lang="en-US" altLang="ko-KR" dirty="0" smtClean="0"/>
              <a:t>Implementation of Singly linked list</a:t>
            </a:r>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19</a:t>
            </a:fld>
            <a:endParaRPr lang="ko-KR" altLang="en-US"/>
          </a:p>
        </p:txBody>
      </p:sp>
      <p:grpSp>
        <p:nvGrpSpPr>
          <p:cNvPr id="14" name="Group 13"/>
          <p:cNvGrpSpPr/>
          <p:nvPr/>
        </p:nvGrpSpPr>
        <p:grpSpPr>
          <a:xfrm>
            <a:off x="7887816" y="1568200"/>
            <a:ext cx="996004" cy="359664"/>
            <a:chOff x="1259632" y="3933056"/>
            <a:chExt cx="1368152" cy="576064"/>
          </a:xfrm>
          <a:noFill/>
        </p:grpSpPr>
        <p:sp>
          <p:nvSpPr>
            <p:cNvPr id="15" name="Rectangle 14"/>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endParaRPr>
            </a:p>
          </p:txBody>
        </p:sp>
        <p:sp>
          <p:nvSpPr>
            <p:cNvPr id="16" name="Rectangle 15"/>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b="1" dirty="0">
                  <a:solidFill>
                    <a:schemeClr val="tx1"/>
                  </a:solidFill>
                </a:rPr>
                <a:t>N</a:t>
              </a:r>
              <a:br>
                <a:rPr lang="en-US" altLang="ko-KR" sz="500" b="1" dirty="0">
                  <a:solidFill>
                    <a:schemeClr val="tx1"/>
                  </a:solidFill>
                </a:rPr>
              </a:br>
              <a:r>
                <a:rPr lang="en-US" altLang="ko-KR" sz="500" b="1" dirty="0">
                  <a:solidFill>
                    <a:schemeClr val="tx1"/>
                  </a:solidFill>
                </a:rPr>
                <a:t>e</a:t>
              </a:r>
              <a:br>
                <a:rPr lang="en-US" altLang="ko-KR" sz="500" b="1" dirty="0">
                  <a:solidFill>
                    <a:schemeClr val="tx1"/>
                  </a:solidFill>
                </a:rPr>
              </a:br>
              <a:r>
                <a:rPr lang="en-US" altLang="ko-KR" sz="500" b="1" dirty="0">
                  <a:solidFill>
                    <a:schemeClr val="tx1"/>
                  </a:solidFill>
                </a:rPr>
                <a:t>x</a:t>
              </a:r>
              <a:br>
                <a:rPr lang="en-US" altLang="ko-KR" sz="500" b="1" dirty="0">
                  <a:solidFill>
                    <a:schemeClr val="tx1"/>
                  </a:solidFill>
                </a:rPr>
              </a:br>
              <a:r>
                <a:rPr lang="en-US" altLang="ko-KR" sz="500" b="1" dirty="0">
                  <a:solidFill>
                    <a:schemeClr val="tx1"/>
                  </a:solidFill>
                </a:rPr>
                <a:t>t</a:t>
              </a:r>
              <a:endParaRPr lang="ko-KR" altLang="en-US" sz="500" b="1" dirty="0">
                <a:solidFill>
                  <a:schemeClr val="tx1"/>
                </a:solidFill>
              </a:endParaRPr>
            </a:p>
          </p:txBody>
        </p:sp>
        <p:sp>
          <p:nvSpPr>
            <p:cNvPr id="17" name="Rectangle 16"/>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Object</a:t>
              </a:r>
              <a:endParaRPr lang="ko-KR" altLang="en-US" sz="1000" b="1" dirty="0">
                <a:solidFill>
                  <a:schemeClr val="tx1"/>
                </a:solidFill>
              </a:endParaRPr>
            </a:p>
          </p:txBody>
        </p:sp>
      </p:grpSp>
      <p:grpSp>
        <p:nvGrpSpPr>
          <p:cNvPr id="18" name="Group 17"/>
          <p:cNvGrpSpPr/>
          <p:nvPr/>
        </p:nvGrpSpPr>
        <p:grpSpPr>
          <a:xfrm>
            <a:off x="9204452" y="1568200"/>
            <a:ext cx="996004" cy="359664"/>
            <a:chOff x="1259632" y="3933056"/>
            <a:chExt cx="1368152" cy="576064"/>
          </a:xfrm>
          <a:noFill/>
        </p:grpSpPr>
        <p:sp>
          <p:nvSpPr>
            <p:cNvPr id="19" name="Rectangle 18"/>
            <p:cNvSpPr/>
            <p:nvPr/>
          </p:nvSpPr>
          <p:spPr>
            <a:xfrm>
              <a:off x="1259632" y="3933056"/>
              <a:ext cx="136815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20" name="Rectangle 19"/>
            <p:cNvSpPr/>
            <p:nvPr/>
          </p:nvSpPr>
          <p:spPr>
            <a:xfrm>
              <a:off x="2267744" y="3933056"/>
              <a:ext cx="360040"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b="1" dirty="0">
                  <a:solidFill>
                    <a:schemeClr val="tx1"/>
                  </a:solidFill>
                </a:rPr>
                <a:t>N</a:t>
              </a:r>
              <a:br>
                <a:rPr lang="en-US" altLang="ko-KR" sz="500" b="1" dirty="0">
                  <a:solidFill>
                    <a:schemeClr val="tx1"/>
                  </a:solidFill>
                </a:rPr>
              </a:br>
              <a:r>
                <a:rPr lang="en-US" altLang="ko-KR" sz="500" b="1" dirty="0">
                  <a:solidFill>
                    <a:schemeClr val="tx1"/>
                  </a:solidFill>
                </a:rPr>
                <a:t>e</a:t>
              </a:r>
              <a:br>
                <a:rPr lang="en-US" altLang="ko-KR" sz="500" b="1" dirty="0">
                  <a:solidFill>
                    <a:schemeClr val="tx1"/>
                  </a:solidFill>
                </a:rPr>
              </a:br>
              <a:r>
                <a:rPr lang="en-US" altLang="ko-KR" sz="500" b="1" dirty="0">
                  <a:solidFill>
                    <a:schemeClr val="tx1"/>
                  </a:solidFill>
                </a:rPr>
                <a:t>x</a:t>
              </a:r>
              <a:br>
                <a:rPr lang="en-US" altLang="ko-KR" sz="500" b="1" dirty="0">
                  <a:solidFill>
                    <a:schemeClr val="tx1"/>
                  </a:solidFill>
                </a:rPr>
              </a:br>
              <a:r>
                <a:rPr lang="en-US" altLang="ko-KR" sz="500" b="1" dirty="0">
                  <a:solidFill>
                    <a:schemeClr val="tx1"/>
                  </a:solidFill>
                </a:rPr>
                <a:t>t</a:t>
              </a:r>
              <a:endParaRPr lang="ko-KR" altLang="en-US" sz="500" b="1" dirty="0">
                <a:solidFill>
                  <a:schemeClr val="tx1"/>
                </a:solidFill>
              </a:endParaRPr>
            </a:p>
          </p:txBody>
        </p:sp>
        <p:sp>
          <p:nvSpPr>
            <p:cNvPr id="21" name="Rectangle 20"/>
            <p:cNvSpPr/>
            <p:nvPr/>
          </p:nvSpPr>
          <p:spPr>
            <a:xfrm>
              <a:off x="1259632" y="3933056"/>
              <a:ext cx="1008112"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Object</a:t>
              </a:r>
              <a:endParaRPr lang="ko-KR" altLang="en-US" sz="1000" b="1" dirty="0">
                <a:solidFill>
                  <a:schemeClr val="tx1"/>
                </a:solidFill>
              </a:endParaRPr>
            </a:p>
          </p:txBody>
        </p:sp>
      </p:grpSp>
      <p:cxnSp>
        <p:nvCxnSpPr>
          <p:cNvPr id="22" name="Straight Arrow Connector 21"/>
          <p:cNvCxnSpPr>
            <a:stCxn id="16" idx="3"/>
            <a:endCxn id="21" idx="1"/>
          </p:cNvCxnSpPr>
          <p:nvPr/>
        </p:nvCxnSpPr>
        <p:spPr>
          <a:xfrm>
            <a:off x="8883820" y="1748032"/>
            <a:ext cx="320631" cy="0"/>
          </a:xfrm>
          <a:prstGeom prst="straightConnector1">
            <a:avLst/>
          </a:prstGeom>
          <a:noFill/>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18464" y="1927865"/>
            <a:ext cx="550151" cy="276999"/>
          </a:xfrm>
          <a:prstGeom prst="rect">
            <a:avLst/>
          </a:prstGeom>
          <a:noFill/>
          <a:ln>
            <a:noFill/>
          </a:ln>
        </p:spPr>
        <p:txBody>
          <a:bodyPr wrap="none" rtlCol="0">
            <a:spAutoFit/>
          </a:bodyPr>
          <a:lstStyle/>
          <a:p>
            <a:r>
              <a:rPr lang="en-US" altLang="ko-KR" sz="1200" b="1" dirty="0"/>
              <a:t>Head</a:t>
            </a:r>
            <a:endParaRPr lang="ko-KR" altLang="en-US" sz="1200" b="1" dirty="0"/>
          </a:p>
        </p:txBody>
      </p:sp>
      <p:sp>
        <p:nvSpPr>
          <p:cNvPr id="24" name="TextBox 23"/>
          <p:cNvSpPr txBox="1"/>
          <p:nvPr/>
        </p:nvSpPr>
        <p:spPr>
          <a:xfrm>
            <a:off x="9491254" y="1927865"/>
            <a:ext cx="454804" cy="276999"/>
          </a:xfrm>
          <a:prstGeom prst="rect">
            <a:avLst/>
          </a:prstGeom>
          <a:noFill/>
          <a:ln>
            <a:noFill/>
          </a:ln>
        </p:spPr>
        <p:txBody>
          <a:bodyPr wrap="none" rtlCol="0">
            <a:spAutoFit/>
          </a:bodyPr>
          <a:lstStyle/>
          <a:p>
            <a:r>
              <a:rPr lang="en-US" altLang="ko-KR" sz="1200" b="1" dirty="0"/>
              <a:t>Tail</a:t>
            </a:r>
            <a:endParaRPr lang="ko-KR" altLang="en-US" sz="1200" b="1" dirty="0"/>
          </a:p>
        </p:txBody>
      </p:sp>
      <p:sp>
        <p:nvSpPr>
          <p:cNvPr id="25" name="TextBox 24"/>
          <p:cNvSpPr txBox="1"/>
          <p:nvPr/>
        </p:nvSpPr>
        <p:spPr>
          <a:xfrm>
            <a:off x="8208447" y="1222352"/>
            <a:ext cx="1669175" cy="307777"/>
          </a:xfrm>
          <a:prstGeom prst="rect">
            <a:avLst/>
          </a:prstGeom>
          <a:noFill/>
          <a:ln>
            <a:noFill/>
          </a:ln>
        </p:spPr>
        <p:txBody>
          <a:bodyPr wrap="none" rtlCol="0">
            <a:spAutoFit/>
          </a:bodyPr>
          <a:lstStyle/>
          <a:p>
            <a:r>
              <a:rPr lang="en-US" altLang="ko-KR" sz="1400" b="1" dirty="0"/>
              <a:t>Empty Linked List</a:t>
            </a:r>
            <a:endParaRPr lang="ko-KR" altLang="en-US" sz="1400" b="1" dirty="0"/>
          </a:p>
        </p:txBody>
      </p:sp>
      <p:cxnSp>
        <p:nvCxnSpPr>
          <p:cNvPr id="11" name="Straight Arrow Connector 10"/>
          <p:cNvCxnSpPr/>
          <p:nvPr/>
        </p:nvCxnSpPr>
        <p:spPr>
          <a:xfrm>
            <a:off x="6571180" y="1375719"/>
            <a:ext cx="1269735" cy="31303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4"/>
          <a:stretch>
            <a:fillRect/>
          </a:stretch>
        </p:blipFill>
        <p:spPr>
          <a:xfrm>
            <a:off x="8224429" y="2427588"/>
            <a:ext cx="2533650" cy="3238500"/>
          </a:xfrm>
          <a:prstGeom prst="rect">
            <a:avLst/>
          </a:prstGeom>
        </p:spPr>
      </p:pic>
    </p:spTree>
    <p:extLst>
      <p:ext uri="{BB962C8B-B14F-4D97-AF65-F5344CB8AC3E}">
        <p14:creationId xmlns:p14="http://schemas.microsoft.com/office/powerpoint/2010/main" val="2753504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212272"/>
            <a:ext cx="10353762" cy="970450"/>
          </a:xfrm>
        </p:spPr>
        <p:txBody>
          <a:bodyPr/>
          <a:lstStyle/>
          <a:p>
            <a:r>
              <a:rPr lang="en-US" altLang="ko-KR" dirty="0" smtClean="0"/>
              <a:t>Weekly Objectives</a:t>
            </a:r>
            <a:endParaRPr lang="ko-KR" altLang="en-US" dirty="0"/>
          </a:p>
        </p:txBody>
      </p:sp>
      <p:sp>
        <p:nvSpPr>
          <p:cNvPr id="3" name="Content Placeholder 2"/>
          <p:cNvSpPr>
            <a:spLocks noGrp="1"/>
          </p:cNvSpPr>
          <p:nvPr>
            <p:ph idx="1"/>
          </p:nvPr>
        </p:nvSpPr>
        <p:spPr>
          <a:xfrm>
            <a:off x="1521278" y="1264365"/>
            <a:ext cx="10670722" cy="5365035"/>
          </a:xfrm>
        </p:spPr>
        <p:txBody>
          <a:bodyPr>
            <a:normAutofit/>
          </a:bodyPr>
          <a:lstStyle/>
          <a:p>
            <a:r>
              <a:rPr lang="en-US" altLang="ko-KR" sz="2400" dirty="0"/>
              <a:t>This week, we </a:t>
            </a:r>
            <a:r>
              <a:rPr lang="en-US" altLang="ko-KR" sz="2400" dirty="0" smtClean="0"/>
              <a:t>learn the first set of data structures: linked list, stack, and queue.</a:t>
            </a:r>
          </a:p>
          <a:p>
            <a:r>
              <a:rPr lang="en-US" altLang="ko-KR" sz="2400" dirty="0" smtClean="0"/>
              <a:t>Objectives are</a:t>
            </a:r>
          </a:p>
          <a:p>
            <a:pPr lvl="1"/>
            <a:r>
              <a:rPr lang="en-US" altLang="ko-KR" sz="2000" dirty="0"/>
              <a:t>Understanding the definition of abstract data types</a:t>
            </a:r>
          </a:p>
          <a:p>
            <a:pPr lvl="1"/>
            <a:r>
              <a:rPr lang="en-US" altLang="ko-KR" sz="2000" dirty="0" smtClean="0"/>
              <a:t>Firmly understanding how references work</a:t>
            </a:r>
          </a:p>
          <a:p>
            <a:pPr lvl="1"/>
            <a:r>
              <a:rPr lang="en-US" altLang="ko-KR" sz="2000" dirty="0" smtClean="0"/>
              <a:t>Understanding various linked list, stack, and queue structures</a:t>
            </a:r>
          </a:p>
          <a:p>
            <a:pPr lvl="2"/>
            <a:r>
              <a:rPr lang="en-US" altLang="ko-KR" sz="1800" dirty="0" smtClean="0"/>
              <a:t>Singly linked list, doubly linked list, circular linked list…</a:t>
            </a:r>
          </a:p>
          <a:p>
            <a:pPr lvl="2"/>
            <a:r>
              <a:rPr lang="en-US" altLang="ko-KR" sz="1800" dirty="0"/>
              <a:t>Able to implement a stack and a queue with a list</a:t>
            </a:r>
          </a:p>
          <a:p>
            <a:pPr lvl="1"/>
            <a:r>
              <a:rPr lang="en-US" altLang="ko-KR" sz="2000" dirty="0" smtClean="0"/>
              <a:t>Understanding the procedures of linked list, stack, and queue management</a:t>
            </a:r>
          </a:p>
          <a:p>
            <a:pPr lvl="2"/>
            <a:r>
              <a:rPr lang="en-US" altLang="ko-KR" sz="1800" dirty="0" smtClean="0"/>
              <a:t>Insert, delete, search…</a:t>
            </a:r>
          </a:p>
          <a:p>
            <a:pPr lvl="2"/>
            <a:r>
              <a:rPr lang="en-US" altLang="ko-KR" sz="1800" dirty="0" smtClean="0"/>
              <a:t>Should be able to estimate the number of steps for inserts, deletes, and searches</a:t>
            </a:r>
          </a:p>
          <a:p>
            <a:pPr lvl="2"/>
            <a:endParaRPr lang="en-US" altLang="ko-KR" sz="1800" dirty="0"/>
          </a:p>
        </p:txBody>
      </p:sp>
      <p:sp>
        <p:nvSpPr>
          <p:cNvPr id="4" name="Slide Number Placeholder 3"/>
          <p:cNvSpPr>
            <a:spLocks noGrp="1"/>
          </p:cNvSpPr>
          <p:nvPr>
            <p:ph type="sldNum" sz="quarter" idx="12"/>
          </p:nvPr>
        </p:nvSpPr>
        <p:spPr>
          <a:xfrm>
            <a:off x="11280577" y="6620808"/>
            <a:ext cx="828212" cy="216024"/>
          </a:xfrm>
        </p:spPr>
        <p:txBody>
          <a:bodyPr/>
          <a:lstStyle/>
          <a:p>
            <a:r>
              <a:rPr lang="en-US" altLang="ko-KR" dirty="0" smtClean="0"/>
              <a:t>2</a:t>
            </a:r>
            <a:endParaRPr lang="ko-KR" altLang="en-US" dirty="0"/>
          </a:p>
        </p:txBody>
      </p:sp>
    </p:spTree>
    <p:extLst>
      <p:ext uri="{BB962C8B-B14F-4D97-AF65-F5344CB8AC3E}">
        <p14:creationId xmlns:p14="http://schemas.microsoft.com/office/powerpoint/2010/main" val="233279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Stack and Queue</a:t>
            </a:r>
            <a:endParaRPr lang="ko-KR" altLang="en-US" dirty="0"/>
          </a:p>
        </p:txBody>
      </p:sp>
      <p:sp>
        <p:nvSpPr>
          <p:cNvPr id="3" name="Text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2"/>
          </p:nvPr>
        </p:nvSpPr>
        <p:spPr/>
        <p:txBody>
          <a:bodyPr/>
          <a:lstStyle/>
          <a:p>
            <a:fld id="{85CD3E9B-A789-4DCF-960C-49E4EDB7DF3D}" type="slidenum">
              <a:rPr lang="ko-KR" altLang="en-US" smtClean="0"/>
              <a:t>20</a:t>
            </a:fld>
            <a:endParaRPr lang="ko-KR" altLang="en-US"/>
          </a:p>
        </p:txBody>
      </p:sp>
    </p:spTree>
    <p:extLst>
      <p:ext uri="{BB962C8B-B14F-4D97-AF65-F5344CB8AC3E}">
        <p14:creationId xmlns:p14="http://schemas.microsoft.com/office/powerpoint/2010/main" val="4134672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826" y="-18687"/>
            <a:ext cx="10353762" cy="970450"/>
          </a:xfrm>
        </p:spPr>
        <p:txBody>
          <a:bodyPr/>
          <a:lstStyle/>
          <a:p>
            <a:r>
              <a:rPr lang="en-US" altLang="ko-KR" dirty="0" smtClean="0"/>
              <a:t>Scenario for Stack</a:t>
            </a:r>
            <a:endParaRPr lang="ko-KR" altLang="en-US" dirty="0"/>
          </a:p>
        </p:txBody>
      </p:sp>
      <p:sp>
        <p:nvSpPr>
          <p:cNvPr id="3" name="Content Placeholder 2"/>
          <p:cNvSpPr>
            <a:spLocks noGrp="1"/>
          </p:cNvSpPr>
          <p:nvPr>
            <p:ph idx="1"/>
          </p:nvPr>
        </p:nvSpPr>
        <p:spPr>
          <a:xfrm>
            <a:off x="3306842" y="958131"/>
            <a:ext cx="3970784" cy="4925144"/>
          </a:xfrm>
        </p:spPr>
        <p:txBody>
          <a:bodyPr/>
          <a:lstStyle/>
          <a:p>
            <a:r>
              <a:rPr lang="en-US" altLang="ko-KR" dirty="0" smtClean="0"/>
              <a:t>Back seat of a taxi</a:t>
            </a:r>
          </a:p>
          <a:p>
            <a:pPr lvl="1"/>
            <a:r>
              <a:rPr lang="en-US" altLang="ko-KR" dirty="0" smtClean="0"/>
              <a:t>One way in and out</a:t>
            </a:r>
          </a:p>
          <a:p>
            <a:pPr lvl="1"/>
            <a:r>
              <a:rPr lang="en-US" altLang="ko-KR" dirty="0" smtClean="0"/>
              <a:t>We are traveling from the source to our destinations</a:t>
            </a:r>
          </a:p>
          <a:p>
            <a:pPr lvl="1"/>
            <a:r>
              <a:rPr lang="en-US" altLang="ko-KR" dirty="0" smtClean="0"/>
              <a:t>Who should seat first and last?</a:t>
            </a:r>
          </a:p>
          <a:p>
            <a:r>
              <a:rPr lang="en-US" altLang="ko-KR" dirty="0" smtClean="0"/>
              <a:t>A scenario for a taxi</a:t>
            </a:r>
            <a:br>
              <a:rPr lang="en-US" altLang="ko-KR" dirty="0" smtClean="0"/>
            </a:br>
            <a:r>
              <a:rPr lang="en-US" altLang="ko-KR" dirty="0" smtClean="0"/>
              <a:t>= A scenario for SCM</a:t>
            </a:r>
          </a:p>
          <a:p>
            <a:pPr lvl="1"/>
            <a:r>
              <a:rPr lang="en-US" altLang="ko-KR" dirty="0" smtClean="0"/>
              <a:t>A cargo plane with one way in and out</a:t>
            </a:r>
          </a:p>
          <a:p>
            <a:pPr lvl="1"/>
            <a:r>
              <a:rPr lang="en-US" altLang="ko-KR" dirty="0" smtClean="0"/>
              <a:t>How to organize the</a:t>
            </a:r>
            <a:br>
              <a:rPr lang="en-US" altLang="ko-KR" dirty="0" smtClean="0"/>
            </a:br>
            <a:r>
              <a:rPr lang="en-US" altLang="ko-KR" dirty="0" smtClean="0"/>
              <a:t>cargo loading to the</a:t>
            </a:r>
            <a:br>
              <a:rPr lang="en-US" altLang="ko-KR" dirty="0" smtClean="0"/>
            </a:br>
            <a:r>
              <a:rPr lang="en-US" altLang="ko-KR" dirty="0" smtClean="0"/>
              <a:t>plane?</a:t>
            </a:r>
          </a:p>
          <a:p>
            <a:pPr lvl="1"/>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21</a:t>
            </a:fld>
            <a:endParaRPr lang="ko-KR" altLang="en-US"/>
          </a:p>
        </p:txBody>
      </p:sp>
      <p:pic>
        <p:nvPicPr>
          <p:cNvPr id="2056" name="Picture 8" descr="2009 Infiniti FX35 Back Seat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3352" y="4367309"/>
            <a:ext cx="3027510" cy="18932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217" y="905573"/>
            <a:ext cx="4307011" cy="323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descr="http://ie.kaist.ac.kr/isyse/professor/image/pro1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0227" y="2345732"/>
            <a:ext cx="506000" cy="6578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ie.kaist.ac.kr/isyse/professor/image/pro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0542" y="3137821"/>
            <a:ext cx="565621" cy="694689"/>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91492" y="1193604"/>
            <a:ext cx="519370" cy="69076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963272" y="1481636"/>
            <a:ext cx="0" cy="457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963273" y="1884366"/>
            <a:ext cx="437269" cy="544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400542" y="1889924"/>
            <a:ext cx="786867" cy="11758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966162" y="3065812"/>
            <a:ext cx="221246" cy="4193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966162" y="3137820"/>
            <a:ext cx="365262" cy="3473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331425" y="3137820"/>
            <a:ext cx="865683" cy="936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197108" y="3311492"/>
            <a:ext cx="994385" cy="7624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1131625" y="2674632"/>
            <a:ext cx="128603" cy="636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131624" y="1481636"/>
            <a:ext cx="0" cy="11929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65" name="Picture 17" descr="http://www.parma-airport.it/immagini/taxi.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3227" y="1028242"/>
            <a:ext cx="680091" cy="45339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3" descr="http://ie.kaist.ac.kr/isyse/professor/image/pro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8644" y="5111078"/>
            <a:ext cx="780852" cy="9590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1" descr="http://ie.kaist.ac.kr/isyse/professor/image/pro1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1504" y="4859858"/>
            <a:ext cx="698544" cy="9081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2992" y="4634272"/>
            <a:ext cx="717001" cy="953611"/>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http://i.telegraph.co.uk/multimedia/archive/01214/plane-cargo_1214188i.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0263" y="4800133"/>
            <a:ext cx="2295757" cy="14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3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106863"/>
            <a:ext cx="10353762" cy="970450"/>
          </a:xfrm>
        </p:spPr>
        <p:txBody>
          <a:bodyPr/>
          <a:lstStyle/>
          <a:p>
            <a:r>
              <a:rPr lang="en-US" altLang="ko-KR" dirty="0" smtClean="0"/>
              <a:t>Structure of Stack</a:t>
            </a:r>
            <a:endParaRPr lang="ko-KR" altLang="en-US" dirty="0"/>
          </a:p>
        </p:txBody>
      </p:sp>
      <p:sp>
        <p:nvSpPr>
          <p:cNvPr id="3" name="Content Placeholder 2"/>
          <p:cNvSpPr>
            <a:spLocks noGrp="1"/>
          </p:cNvSpPr>
          <p:nvPr>
            <p:ph idx="1"/>
          </p:nvPr>
        </p:nvSpPr>
        <p:spPr>
          <a:xfrm>
            <a:off x="3449135" y="1459886"/>
            <a:ext cx="4834880" cy="4925144"/>
          </a:xfrm>
        </p:spPr>
        <p:txBody>
          <a:bodyPr>
            <a:normAutofit lnSpcReduction="10000"/>
          </a:bodyPr>
          <a:lstStyle/>
          <a:p>
            <a:r>
              <a:rPr lang="en-US" altLang="ko-KR" dirty="0" smtClean="0"/>
              <a:t>Stacks are linear like linked lists</a:t>
            </a:r>
          </a:p>
          <a:p>
            <a:pPr lvl="1"/>
            <a:r>
              <a:rPr lang="en-US" altLang="ko-KR" dirty="0" smtClean="0"/>
              <a:t>A variation of a singly linked list</a:t>
            </a:r>
          </a:p>
          <a:p>
            <a:r>
              <a:rPr lang="en-US" altLang="ko-KR" dirty="0" smtClean="0"/>
              <a:t>Difference</a:t>
            </a:r>
          </a:p>
          <a:p>
            <a:pPr lvl="1"/>
            <a:r>
              <a:rPr lang="en-US" altLang="ko-KR" dirty="0" smtClean="0"/>
              <a:t>Voluntarily giving up</a:t>
            </a:r>
          </a:p>
          <a:p>
            <a:pPr lvl="2"/>
            <a:r>
              <a:rPr lang="en-US" altLang="ko-KR" dirty="0" smtClean="0"/>
              <a:t>Access to the middle in the linked list</a:t>
            </a:r>
          </a:p>
          <a:p>
            <a:pPr lvl="2"/>
            <a:r>
              <a:rPr lang="en-US" altLang="ko-KR" dirty="0" smtClean="0"/>
              <a:t>Only accesses to the first instance in the list</a:t>
            </a:r>
          </a:p>
          <a:p>
            <a:pPr lvl="1"/>
            <a:r>
              <a:rPr lang="en-US" altLang="ko-KR" dirty="0" smtClean="0"/>
              <a:t>The first instance in the list</a:t>
            </a:r>
          </a:p>
          <a:p>
            <a:pPr marL="777240" lvl="2" indent="0">
              <a:buNone/>
            </a:pPr>
            <a:r>
              <a:rPr lang="en-US" altLang="ko-KR" dirty="0" smtClean="0"/>
              <a:t>= The top instance in the stack</a:t>
            </a:r>
          </a:p>
          <a:p>
            <a:r>
              <a:rPr lang="en-US" altLang="ko-KR" dirty="0"/>
              <a:t>An item is inserted or removed from the stack from one end called the “top” of the stack.</a:t>
            </a:r>
          </a:p>
          <a:p>
            <a:r>
              <a:rPr lang="en-US" altLang="ko-KR" dirty="0"/>
              <a:t>This mechanism is called Last-In-First-Out (LIFO</a:t>
            </a:r>
            <a:r>
              <a:rPr lang="en-US" altLang="ko-KR" dirty="0" smtClean="0"/>
              <a:t>).</a:t>
            </a:r>
            <a:endParaRPr lang="en-US" altLang="ko-KR" dirty="0"/>
          </a:p>
        </p:txBody>
      </p:sp>
      <p:grpSp>
        <p:nvGrpSpPr>
          <p:cNvPr id="12" name="Group 11"/>
          <p:cNvGrpSpPr/>
          <p:nvPr/>
        </p:nvGrpSpPr>
        <p:grpSpPr>
          <a:xfrm>
            <a:off x="9170932" y="1600200"/>
            <a:ext cx="2304256" cy="576064"/>
            <a:chOff x="6084168" y="1772816"/>
            <a:chExt cx="2304256" cy="576064"/>
          </a:xfrm>
          <a:noFill/>
        </p:grpSpPr>
        <p:sp>
          <p:nvSpPr>
            <p:cNvPr id="5" name="Rectangle 4"/>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1</a:t>
              </a:r>
            </a:p>
            <a:p>
              <a:pPr algn="ctr"/>
              <a:endParaRPr lang="ko-KR" altLang="en-US" dirty="0">
                <a:solidFill>
                  <a:schemeClr val="tx1"/>
                </a:solidFill>
              </a:endParaRPr>
            </a:p>
          </p:txBody>
        </p:sp>
        <p:sp>
          <p:nvSpPr>
            <p:cNvPr id="11" name="Rectangle 10"/>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 name="Group 12"/>
          <p:cNvGrpSpPr/>
          <p:nvPr/>
        </p:nvGrpSpPr>
        <p:grpSpPr>
          <a:xfrm>
            <a:off x="9163159" y="2536304"/>
            <a:ext cx="2304256" cy="576064"/>
            <a:chOff x="6084168" y="1772816"/>
            <a:chExt cx="2304256" cy="576064"/>
          </a:xfrm>
          <a:noFill/>
        </p:grpSpPr>
        <p:sp>
          <p:nvSpPr>
            <p:cNvPr id="14" name="Rectangle 13"/>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2</a:t>
              </a:r>
            </a:p>
            <a:p>
              <a:pPr algn="ctr"/>
              <a:endParaRPr lang="ko-KR" altLang="en-US" dirty="0">
                <a:solidFill>
                  <a:schemeClr val="tx1"/>
                </a:solidFill>
              </a:endParaRPr>
            </a:p>
          </p:txBody>
        </p:sp>
        <p:sp>
          <p:nvSpPr>
            <p:cNvPr id="15" name="Rectangle 14"/>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Group 15"/>
          <p:cNvGrpSpPr/>
          <p:nvPr/>
        </p:nvGrpSpPr>
        <p:grpSpPr>
          <a:xfrm>
            <a:off x="9170932" y="3400400"/>
            <a:ext cx="2304256" cy="576064"/>
            <a:chOff x="6084168" y="1772816"/>
            <a:chExt cx="2304256" cy="576064"/>
          </a:xfrm>
          <a:noFill/>
        </p:grpSpPr>
        <p:sp>
          <p:nvSpPr>
            <p:cNvPr id="17" name="Rectangle 16"/>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3</a:t>
              </a:r>
            </a:p>
            <a:p>
              <a:pPr algn="ctr"/>
              <a:endParaRPr lang="ko-KR" altLang="en-US" dirty="0">
                <a:solidFill>
                  <a:schemeClr val="tx1"/>
                </a:solidFill>
              </a:endParaRPr>
            </a:p>
          </p:txBody>
        </p:sp>
        <p:sp>
          <p:nvSpPr>
            <p:cNvPr id="18" name="Rectangle 17"/>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 name="Group 18"/>
          <p:cNvGrpSpPr/>
          <p:nvPr/>
        </p:nvGrpSpPr>
        <p:grpSpPr>
          <a:xfrm>
            <a:off x="9170932" y="4264496"/>
            <a:ext cx="2304256" cy="576064"/>
            <a:chOff x="6084168" y="1772816"/>
            <a:chExt cx="2304256" cy="576064"/>
          </a:xfrm>
          <a:noFill/>
        </p:grpSpPr>
        <p:sp>
          <p:nvSpPr>
            <p:cNvPr id="20" name="Rectangle 19"/>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4</a:t>
              </a:r>
            </a:p>
            <a:p>
              <a:pPr algn="ctr"/>
              <a:endParaRPr lang="ko-KR" altLang="en-US" dirty="0">
                <a:solidFill>
                  <a:schemeClr val="tx1"/>
                </a:solidFill>
              </a:endParaRPr>
            </a:p>
          </p:txBody>
        </p:sp>
        <p:sp>
          <p:nvSpPr>
            <p:cNvPr id="21" name="Rectangle 20"/>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2" name="Group 21"/>
          <p:cNvGrpSpPr/>
          <p:nvPr/>
        </p:nvGrpSpPr>
        <p:grpSpPr>
          <a:xfrm>
            <a:off x="9170932" y="5128592"/>
            <a:ext cx="2304256" cy="576064"/>
            <a:chOff x="6084168" y="1772816"/>
            <a:chExt cx="2304256" cy="576064"/>
          </a:xfrm>
          <a:noFill/>
        </p:grpSpPr>
        <p:sp>
          <p:nvSpPr>
            <p:cNvPr id="23" name="Rectangle 22"/>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5</a:t>
              </a:r>
            </a:p>
            <a:p>
              <a:pPr algn="ctr"/>
              <a:endParaRPr lang="ko-KR" altLang="en-US" dirty="0">
                <a:solidFill>
                  <a:schemeClr val="tx1"/>
                </a:solidFill>
              </a:endParaRPr>
            </a:p>
          </p:txBody>
        </p:sp>
        <p:sp>
          <p:nvSpPr>
            <p:cNvPr id="24" name="Rectangle 23"/>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26" name="Straight Arrow Connector 25"/>
          <p:cNvCxnSpPr>
            <a:stCxn id="5" idx="2"/>
            <a:endCxn id="14" idx="0"/>
          </p:cNvCxnSpPr>
          <p:nvPr/>
        </p:nvCxnSpPr>
        <p:spPr>
          <a:xfrm flipH="1">
            <a:off x="10315288" y="2176264"/>
            <a:ext cx="7773" cy="360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2"/>
            <a:endCxn id="17" idx="0"/>
          </p:cNvCxnSpPr>
          <p:nvPr/>
        </p:nvCxnSpPr>
        <p:spPr>
          <a:xfrm>
            <a:off x="10315288" y="3112368"/>
            <a:ext cx="7773"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0" idx="0"/>
          </p:cNvCxnSpPr>
          <p:nvPr/>
        </p:nvCxnSpPr>
        <p:spPr>
          <a:xfrm>
            <a:off x="10323060" y="3976464"/>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0" idx="2"/>
            <a:endCxn id="23" idx="0"/>
          </p:cNvCxnSpPr>
          <p:nvPr/>
        </p:nvCxnSpPr>
        <p:spPr>
          <a:xfrm>
            <a:off x="10323060" y="4840560"/>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163159" y="5992688"/>
            <a:ext cx="2304256" cy="576064"/>
            <a:chOff x="6084168" y="1772816"/>
            <a:chExt cx="2304256" cy="576064"/>
          </a:xfrm>
          <a:noFill/>
        </p:grpSpPr>
        <p:sp>
          <p:nvSpPr>
            <p:cNvPr id="37" name="Rectangle 36"/>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endParaRPr>
            </a:p>
            <a:p>
              <a:pPr algn="ctr"/>
              <a:r>
                <a:rPr lang="en-US" altLang="ko-KR" dirty="0">
                  <a:solidFill>
                    <a:schemeClr val="tx1"/>
                  </a:solidFill>
                </a:rPr>
                <a:t>Cargo Object 6</a:t>
              </a:r>
            </a:p>
            <a:p>
              <a:pPr algn="ctr"/>
              <a:endParaRPr lang="ko-KR" altLang="en-US" dirty="0">
                <a:solidFill>
                  <a:schemeClr val="tx1"/>
                </a:solidFill>
              </a:endParaRPr>
            </a:p>
          </p:txBody>
        </p:sp>
        <p:sp>
          <p:nvSpPr>
            <p:cNvPr id="38" name="Rectangle 37"/>
            <p:cNvSpPr/>
            <p:nvPr/>
          </p:nvSpPr>
          <p:spPr>
            <a:xfrm>
              <a:off x="6084168" y="2240868"/>
              <a:ext cx="2304256" cy="108012"/>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39" name="Straight Arrow Connector 38"/>
          <p:cNvCxnSpPr>
            <a:stCxn id="24" idx="2"/>
            <a:endCxn id="37" idx="0"/>
          </p:cNvCxnSpPr>
          <p:nvPr/>
        </p:nvCxnSpPr>
        <p:spPr>
          <a:xfrm flipH="1">
            <a:off x="10315288" y="5704656"/>
            <a:ext cx="7773"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Curved Right Arrow 41"/>
          <p:cNvSpPr/>
          <p:nvPr/>
        </p:nvSpPr>
        <p:spPr>
          <a:xfrm>
            <a:off x="9386956" y="592088"/>
            <a:ext cx="648072" cy="936104"/>
          </a:xfrm>
          <a:prstGeom prst="curved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Curved Right Arrow 43"/>
          <p:cNvSpPr/>
          <p:nvPr/>
        </p:nvSpPr>
        <p:spPr>
          <a:xfrm rot="10800000">
            <a:off x="10657011" y="592088"/>
            <a:ext cx="648072" cy="936104"/>
          </a:xfrm>
          <a:prstGeom prst="curved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Right Arrow 42"/>
          <p:cNvSpPr/>
          <p:nvPr/>
        </p:nvSpPr>
        <p:spPr>
          <a:xfrm>
            <a:off x="7730773" y="1150150"/>
            <a:ext cx="1383003" cy="1476164"/>
          </a:xfrm>
          <a:prstGeom prst="rightArrow">
            <a:avLst>
              <a:gd name="adj1" fmla="val 50000"/>
              <a:gd name="adj2" fmla="val 2617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Top</a:t>
            </a:r>
            <a:r>
              <a:rPr lang="en-US" altLang="ko-KR" sz="1600" dirty="0">
                <a:solidFill>
                  <a:schemeClr val="tx1"/>
                </a:solidFill>
              </a:rPr>
              <a:t/>
            </a:r>
            <a:br>
              <a:rPr lang="en-US" altLang="ko-KR" sz="1600" dirty="0">
                <a:solidFill>
                  <a:schemeClr val="tx1"/>
                </a:solidFill>
              </a:rPr>
            </a:br>
            <a:r>
              <a:rPr lang="en-US" altLang="ko-KR" sz="1600" i="1" dirty="0">
                <a:solidFill>
                  <a:schemeClr val="tx1"/>
                </a:solidFill>
              </a:rPr>
              <a:t>Only Accessible</a:t>
            </a:r>
            <a:endParaRPr lang="ko-KR" altLang="en-US" sz="1600" i="1" dirty="0">
              <a:solidFill>
                <a:schemeClr val="tx1"/>
              </a:solidFill>
            </a:endParaRPr>
          </a:p>
        </p:txBody>
      </p:sp>
      <p:sp>
        <p:nvSpPr>
          <p:cNvPr id="31" name="Slide Number Placeholder 3"/>
          <p:cNvSpPr>
            <a:spLocks noGrp="1"/>
          </p:cNvSpPr>
          <p:nvPr>
            <p:ph type="sldNum" sz="quarter" idx="12"/>
          </p:nvPr>
        </p:nvSpPr>
        <p:spPr>
          <a:xfrm>
            <a:off x="11280577" y="6620808"/>
            <a:ext cx="828212" cy="216024"/>
          </a:xfrm>
        </p:spPr>
        <p:txBody>
          <a:bodyPr/>
          <a:lstStyle/>
          <a:p>
            <a:r>
              <a:rPr lang="en-US" altLang="ko-KR" dirty="0" smtClean="0"/>
              <a:t>22</a:t>
            </a:r>
            <a:endParaRPr lang="ko-KR" altLang="en-US" dirty="0"/>
          </a:p>
        </p:txBody>
      </p:sp>
    </p:spTree>
    <p:extLst>
      <p:ext uri="{BB962C8B-B14F-4D97-AF65-F5344CB8AC3E}">
        <p14:creationId xmlns:p14="http://schemas.microsoft.com/office/powerpoint/2010/main" val="8111123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297" y="0"/>
            <a:ext cx="8435280" cy="1138138"/>
          </a:xfrm>
        </p:spPr>
        <p:txBody>
          <a:bodyPr/>
          <a:lstStyle/>
          <a:p>
            <a:r>
              <a:rPr lang="en-US" altLang="ko-KR" dirty="0" smtClean="0"/>
              <a:t>Operation of Stack</a:t>
            </a:r>
            <a:endParaRPr lang="ko-KR" altLang="en-US" dirty="0"/>
          </a:p>
        </p:txBody>
      </p:sp>
      <p:sp>
        <p:nvSpPr>
          <p:cNvPr id="3" name="Content Placeholder 2"/>
          <p:cNvSpPr>
            <a:spLocks noGrp="1"/>
          </p:cNvSpPr>
          <p:nvPr>
            <p:ph idx="1"/>
          </p:nvPr>
        </p:nvSpPr>
        <p:spPr>
          <a:xfrm>
            <a:off x="2911520" y="1077498"/>
            <a:ext cx="6514069" cy="2991993"/>
          </a:xfrm>
        </p:spPr>
        <p:txBody>
          <a:bodyPr>
            <a:normAutofit lnSpcReduction="10000"/>
          </a:bodyPr>
          <a:lstStyle/>
          <a:p>
            <a:r>
              <a:rPr lang="en-US" altLang="ko-KR" dirty="0" smtClean="0"/>
              <a:t>Stack operation</a:t>
            </a:r>
          </a:p>
          <a:p>
            <a:pPr lvl="1"/>
            <a:r>
              <a:rPr lang="en-US" altLang="ko-KR" dirty="0" smtClean="0"/>
              <a:t>Push</a:t>
            </a:r>
          </a:p>
          <a:p>
            <a:pPr lvl="2"/>
            <a:r>
              <a:rPr lang="en-US" altLang="ko-KR" dirty="0" smtClean="0"/>
              <a:t>= Insert an instance at the first in the linked list</a:t>
            </a:r>
          </a:p>
          <a:p>
            <a:pPr lvl="2"/>
            <a:r>
              <a:rPr lang="en-US" altLang="ko-KR" dirty="0" smtClean="0"/>
              <a:t>= Put an instance at the top in the stack</a:t>
            </a:r>
          </a:p>
          <a:p>
            <a:pPr lvl="1"/>
            <a:r>
              <a:rPr lang="en-US" altLang="ko-KR" dirty="0" smtClean="0"/>
              <a:t>Pop</a:t>
            </a:r>
          </a:p>
          <a:p>
            <a:pPr lvl="2"/>
            <a:r>
              <a:rPr lang="en-US" altLang="ko-KR" dirty="0" smtClean="0"/>
              <a:t>= Remove and return an instance at the first in the linked list</a:t>
            </a:r>
          </a:p>
          <a:p>
            <a:pPr lvl="2"/>
            <a:r>
              <a:rPr lang="en-US" altLang="ko-KR" dirty="0" smtClean="0"/>
              <a:t>= Remove and return an instance at the top in the stack</a:t>
            </a:r>
            <a:endParaRPr lang="ko-KR" altLang="en-US" dirty="0"/>
          </a:p>
        </p:txBody>
      </p:sp>
      <p:grpSp>
        <p:nvGrpSpPr>
          <p:cNvPr id="23" name="Group 22"/>
          <p:cNvGrpSpPr/>
          <p:nvPr/>
        </p:nvGrpSpPr>
        <p:grpSpPr>
          <a:xfrm>
            <a:off x="9458147" y="91812"/>
            <a:ext cx="2642765" cy="1944215"/>
            <a:chOff x="4716016" y="980728"/>
            <a:chExt cx="4307011" cy="3234019"/>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980728"/>
              <a:ext cx="4307011" cy="323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1" descr="http://ie.kaist.ac.kr/isyse/professor/image/pro1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7027" y="2420888"/>
              <a:ext cx="506000" cy="65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3" descr="http://ie.kaist.ac.kr/isyse/professor/image/pro1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7341" y="3212976"/>
              <a:ext cx="565621" cy="694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http://seslab.kaist.ac.kr/xe/files/cache/thumbnails/124/100x133.cro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8292" y="1268760"/>
              <a:ext cx="519370" cy="6907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5220072" y="1556792"/>
              <a:ext cx="0" cy="457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20072" y="1959522"/>
              <a:ext cx="437269" cy="544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657341" y="1965079"/>
              <a:ext cx="786867" cy="11758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222962" y="3140968"/>
              <a:ext cx="221246" cy="4193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222962" y="3212976"/>
              <a:ext cx="365262" cy="3473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88224" y="3212976"/>
              <a:ext cx="865683" cy="9361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453907" y="3386648"/>
              <a:ext cx="994385" cy="7624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388424" y="2749788"/>
              <a:ext cx="128603" cy="6368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388424" y="1556792"/>
              <a:ext cx="0" cy="11929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7" descr="http://www.parma-airport.it/immagini/taxi.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0026" y="1103398"/>
              <a:ext cx="680091" cy="453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458146" y="2142934"/>
            <a:ext cx="2642765" cy="1584176"/>
            <a:chOff x="5864970" y="4632140"/>
            <a:chExt cx="3027510" cy="1893204"/>
          </a:xfrm>
        </p:grpSpPr>
        <p:pic>
          <p:nvPicPr>
            <p:cNvPr id="5" name="Picture 8" descr="2009 Infiniti FX35 Back Seat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4970" y="4632140"/>
              <a:ext cx="3027510" cy="18932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http://ie.kaist.ac.kr/isyse/professor/image/pro1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80262" y="5375908"/>
              <a:ext cx="780852" cy="95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descr="http://ie.kaist.ac.kr/isyse/professor/image/pro1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122" y="5124688"/>
              <a:ext cx="698544" cy="9081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4609" y="4899102"/>
              <a:ext cx="717001" cy="953611"/>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13" descr="http://ie.kaist.ac.kr/isyse/professor/image/pro12.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7551" y="3834017"/>
            <a:ext cx="617826" cy="7273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 descr="http://ie.kaist.ac.kr/isyse/professor/image/pro1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392" y="4770121"/>
            <a:ext cx="609771" cy="759877"/>
          </a:xfrm>
          <a:prstGeom prst="rect">
            <a:avLst/>
          </a:prstGeom>
          <a:noFill/>
          <a:ln>
            <a:solidFill>
              <a:schemeClr val="tx2"/>
            </a:solidFill>
          </a:ln>
          <a:extLst/>
        </p:spPr>
      </p:pic>
      <p:pic>
        <p:nvPicPr>
          <p:cNvPr id="27"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873" y="5706225"/>
            <a:ext cx="625882" cy="7979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9335" y="5706225"/>
            <a:ext cx="625882" cy="797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http://ie.kaist.ac.kr/isyse/professor/image/pro1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551" y="4770121"/>
            <a:ext cx="609771" cy="759877"/>
          </a:xfrm>
          <a:prstGeom prst="rect">
            <a:avLst/>
          </a:prstGeom>
          <a:noFill/>
          <a:ln>
            <a:solidFill>
              <a:schemeClr val="tx2"/>
            </a:solidFill>
          </a:ln>
          <a:extLst/>
        </p:spPr>
      </p:pic>
      <p:pic>
        <p:nvPicPr>
          <p:cNvPr id="30"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9494" y="5706224"/>
            <a:ext cx="625882" cy="7979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http://ie.kaist.ac.kr/isyse/professor/image/pro1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5522" y="4770121"/>
            <a:ext cx="609771" cy="759877"/>
          </a:xfrm>
          <a:prstGeom prst="rect">
            <a:avLst/>
          </a:prstGeom>
          <a:noFill/>
          <a:ln>
            <a:solidFill>
              <a:schemeClr val="tx2"/>
            </a:solidFill>
          </a:ln>
          <a:extLst/>
        </p:spPr>
      </p:pic>
      <p:pic>
        <p:nvPicPr>
          <p:cNvPr id="33"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7465" y="5706224"/>
            <a:ext cx="625882" cy="79795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5" descr="http://seslab.kaist.ac.kr/xe/files/cache/thumbnails/124/100x133.crop.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5617" y="5706223"/>
            <a:ext cx="625882" cy="797953"/>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a:off x="3940921" y="5058153"/>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Push</a:t>
            </a:r>
          </a:p>
          <a:p>
            <a:pPr algn="ctr"/>
            <a:r>
              <a:rPr lang="en-US" altLang="ko-KR" sz="1200" dirty="0">
                <a:solidFill>
                  <a:schemeClr val="tx1"/>
                </a:solidFill>
              </a:rPr>
              <a:t>Moon</a:t>
            </a:r>
            <a:endParaRPr lang="ko-KR" altLang="en-US" sz="1200" dirty="0">
              <a:solidFill>
                <a:schemeClr val="tx1"/>
              </a:solidFill>
            </a:endParaRPr>
          </a:p>
        </p:txBody>
      </p:sp>
      <p:sp>
        <p:nvSpPr>
          <p:cNvPr id="40" name="Right Arrow 39"/>
          <p:cNvSpPr/>
          <p:nvPr/>
        </p:nvSpPr>
        <p:spPr>
          <a:xfrm>
            <a:off x="5275339" y="5058153"/>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Push</a:t>
            </a:r>
          </a:p>
          <a:p>
            <a:pPr algn="ctr"/>
            <a:r>
              <a:rPr lang="en-US" altLang="ko-KR" sz="1400" dirty="0">
                <a:solidFill>
                  <a:schemeClr val="tx1"/>
                </a:solidFill>
              </a:rPr>
              <a:t>Shin</a:t>
            </a:r>
            <a:endParaRPr lang="ko-KR" altLang="en-US" sz="1400" dirty="0">
              <a:solidFill>
                <a:schemeClr val="tx1"/>
              </a:solidFill>
            </a:endParaRPr>
          </a:p>
        </p:txBody>
      </p:sp>
      <p:sp>
        <p:nvSpPr>
          <p:cNvPr id="41" name="Right Arrow 40"/>
          <p:cNvSpPr/>
          <p:nvPr/>
        </p:nvSpPr>
        <p:spPr>
          <a:xfrm>
            <a:off x="6677225" y="5058152"/>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Push</a:t>
            </a:r>
          </a:p>
          <a:p>
            <a:pPr algn="ctr"/>
            <a:r>
              <a:rPr lang="en-US" altLang="ko-KR" sz="1400" dirty="0">
                <a:solidFill>
                  <a:schemeClr val="tx1"/>
                </a:solidFill>
              </a:rPr>
              <a:t>Lee</a:t>
            </a:r>
            <a:endParaRPr lang="ko-KR" altLang="en-US" sz="1400" dirty="0">
              <a:solidFill>
                <a:schemeClr val="tx1"/>
              </a:solidFill>
            </a:endParaRPr>
          </a:p>
        </p:txBody>
      </p:sp>
      <p:sp>
        <p:nvSpPr>
          <p:cNvPr id="42" name="Right Arrow 41"/>
          <p:cNvSpPr/>
          <p:nvPr/>
        </p:nvSpPr>
        <p:spPr>
          <a:xfrm>
            <a:off x="8117385" y="5058153"/>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Pop</a:t>
            </a:r>
          </a:p>
          <a:p>
            <a:pPr algn="ctr"/>
            <a:r>
              <a:rPr lang="en-US" altLang="ko-KR" sz="1400" dirty="0">
                <a:solidFill>
                  <a:schemeClr val="tx1"/>
                </a:solidFill>
              </a:rPr>
              <a:t>Lee</a:t>
            </a:r>
            <a:endParaRPr lang="ko-KR" altLang="en-US" sz="1400" dirty="0">
              <a:solidFill>
                <a:schemeClr val="tx1"/>
              </a:solidFill>
            </a:endParaRPr>
          </a:p>
        </p:txBody>
      </p:sp>
      <p:sp>
        <p:nvSpPr>
          <p:cNvPr id="43" name="Right Arrow 42"/>
          <p:cNvSpPr/>
          <p:nvPr/>
        </p:nvSpPr>
        <p:spPr>
          <a:xfrm>
            <a:off x="9491005" y="5058153"/>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Pop</a:t>
            </a:r>
          </a:p>
          <a:p>
            <a:pPr algn="ctr"/>
            <a:r>
              <a:rPr lang="en-US" altLang="ko-KR" sz="1400" dirty="0">
                <a:solidFill>
                  <a:schemeClr val="tx1"/>
                </a:solidFill>
              </a:rPr>
              <a:t>Shin</a:t>
            </a:r>
            <a:endParaRPr lang="ko-KR" altLang="en-US" sz="1400" dirty="0">
              <a:solidFill>
                <a:schemeClr val="tx1"/>
              </a:solidFill>
            </a:endParaRPr>
          </a:p>
        </p:txBody>
      </p:sp>
      <p:sp>
        <p:nvSpPr>
          <p:cNvPr id="44" name="Right Arrow 43"/>
          <p:cNvSpPr/>
          <p:nvPr/>
        </p:nvSpPr>
        <p:spPr>
          <a:xfrm>
            <a:off x="10875661" y="5058153"/>
            <a:ext cx="675680" cy="831021"/>
          </a:xfrm>
          <a:prstGeom prst="rightArrow">
            <a:avLst>
              <a:gd name="adj1" fmla="val 50000"/>
              <a:gd name="adj2" fmla="val 1011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Pop</a:t>
            </a:r>
          </a:p>
          <a:p>
            <a:pPr algn="ctr"/>
            <a:r>
              <a:rPr lang="en-US" altLang="ko-KR" sz="1200" dirty="0">
                <a:solidFill>
                  <a:schemeClr val="tx1"/>
                </a:solidFill>
              </a:rPr>
              <a:t>Moon</a:t>
            </a:r>
            <a:endParaRPr lang="ko-KR" altLang="en-US" sz="1200" dirty="0">
              <a:solidFill>
                <a:schemeClr val="tx1"/>
              </a:solidFill>
            </a:endParaRPr>
          </a:p>
        </p:txBody>
      </p:sp>
      <p:cxnSp>
        <p:nvCxnSpPr>
          <p:cNvPr id="45" name="Straight Arrow Connector 44"/>
          <p:cNvCxnSpPr>
            <a:stCxn id="26" idx="2"/>
            <a:endCxn id="28" idx="0"/>
          </p:cNvCxnSpPr>
          <p:nvPr/>
        </p:nvCxnSpPr>
        <p:spPr>
          <a:xfrm flipH="1">
            <a:off x="6292277" y="5529998"/>
            <a:ext cx="1" cy="17622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5" idx="2"/>
            <a:endCxn id="29" idx="0"/>
          </p:cNvCxnSpPr>
          <p:nvPr/>
        </p:nvCxnSpPr>
        <p:spPr>
          <a:xfrm flipH="1">
            <a:off x="7732436" y="4561402"/>
            <a:ext cx="4028" cy="20871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9" idx="2"/>
            <a:endCxn id="30" idx="0"/>
          </p:cNvCxnSpPr>
          <p:nvPr/>
        </p:nvCxnSpPr>
        <p:spPr>
          <a:xfrm flipH="1">
            <a:off x="7732436" y="5529997"/>
            <a:ext cx="1" cy="1762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2" idx="2"/>
            <a:endCxn id="33" idx="0"/>
          </p:cNvCxnSpPr>
          <p:nvPr/>
        </p:nvCxnSpPr>
        <p:spPr>
          <a:xfrm flipH="1">
            <a:off x="9150407" y="5529997"/>
            <a:ext cx="1" cy="1762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Slide Number Placeholder 3"/>
          <p:cNvSpPr>
            <a:spLocks noGrp="1"/>
          </p:cNvSpPr>
          <p:nvPr>
            <p:ph type="sldNum" sz="quarter" idx="12"/>
          </p:nvPr>
        </p:nvSpPr>
        <p:spPr>
          <a:xfrm>
            <a:off x="11280577" y="6620808"/>
            <a:ext cx="828212" cy="216024"/>
          </a:xfrm>
        </p:spPr>
        <p:txBody>
          <a:bodyPr/>
          <a:lstStyle/>
          <a:p>
            <a:r>
              <a:rPr lang="en-US" altLang="ko-KR" dirty="0" smtClean="0"/>
              <a:t>2</a:t>
            </a:r>
            <a:fld id="{85CD3E9B-A789-4DCF-960C-49E4EDB7DF3D}" type="slidenum">
              <a:rPr lang="ko-KR" altLang="en-US" smtClean="0"/>
              <a:t>23</a:t>
            </a:fld>
            <a:endParaRPr lang="ko-KR" altLang="en-US" dirty="0"/>
          </a:p>
        </p:txBody>
      </p:sp>
    </p:spTree>
    <p:extLst>
      <p:ext uri="{BB962C8B-B14F-4D97-AF65-F5344CB8AC3E}">
        <p14:creationId xmlns:p14="http://schemas.microsoft.com/office/powerpoint/2010/main" val="231256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70860"/>
            <a:ext cx="10353762" cy="700397"/>
          </a:xfrm>
        </p:spPr>
        <p:txBody>
          <a:bodyPr>
            <a:normAutofit fontScale="90000"/>
          </a:bodyPr>
          <a:lstStyle/>
          <a:p>
            <a:r>
              <a:rPr lang="en-US" altLang="ko-KR" dirty="0" smtClean="0"/>
              <a:t>Implementation of Stack</a:t>
            </a:r>
            <a:endParaRPr lang="ko-KR" altLang="en-US" dirty="0"/>
          </a:p>
        </p:txBody>
      </p:sp>
      <p:sp>
        <p:nvSpPr>
          <p:cNvPr id="3" name="Content Placeholder 2"/>
          <p:cNvSpPr>
            <a:spLocks noGrp="1"/>
          </p:cNvSpPr>
          <p:nvPr>
            <p:ph idx="1"/>
          </p:nvPr>
        </p:nvSpPr>
        <p:spPr>
          <a:xfrm>
            <a:off x="2817342" y="856735"/>
            <a:ext cx="8854130" cy="2212225"/>
          </a:xfrm>
        </p:spPr>
        <p:txBody>
          <a:bodyPr>
            <a:normAutofit/>
          </a:bodyPr>
          <a:lstStyle/>
          <a:p>
            <a:r>
              <a:rPr lang="en-US" altLang="ko-KR" dirty="0" smtClean="0"/>
              <a:t>Python code of a stack</a:t>
            </a:r>
          </a:p>
          <a:p>
            <a:pPr lvl="1"/>
            <a:r>
              <a:rPr lang="en-US" altLang="ko-KR" dirty="0" smtClean="0"/>
              <a:t>Utilizing a singly linked list</a:t>
            </a:r>
          </a:p>
          <a:p>
            <a:pPr lvl="1"/>
            <a:r>
              <a:rPr lang="en-US" altLang="ko-KR" dirty="0" smtClean="0"/>
              <a:t>To pop an instance</a:t>
            </a:r>
          </a:p>
          <a:p>
            <a:pPr lvl="2"/>
            <a:r>
              <a:rPr lang="en-US" altLang="ko-KR" dirty="0" smtClean="0"/>
              <a:t>1 retrieval count</a:t>
            </a:r>
          </a:p>
          <a:p>
            <a:pPr lvl="1"/>
            <a:r>
              <a:rPr lang="en-US" altLang="ko-KR" dirty="0" smtClean="0"/>
              <a:t>To push an instance</a:t>
            </a:r>
          </a:p>
          <a:p>
            <a:pPr lvl="2"/>
            <a:r>
              <a:rPr lang="en-US" altLang="ko-KR" dirty="0" smtClean="0"/>
              <a:t>1 retrieval count</a:t>
            </a:r>
          </a:p>
          <a:p>
            <a:pPr lvl="1"/>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24</a:t>
            </a:fld>
            <a:endParaRPr lang="ko-KR" altLang="en-US"/>
          </a:p>
        </p:txBody>
      </p:sp>
      <p:pic>
        <p:nvPicPr>
          <p:cNvPr id="9" name="Picture 8"/>
          <p:cNvPicPr>
            <a:picLocks noChangeAspect="1"/>
          </p:cNvPicPr>
          <p:nvPr/>
        </p:nvPicPr>
        <p:blipFill rotWithShape="1">
          <a:blip r:embed="rId3"/>
          <a:srcRect r="26005"/>
          <a:stretch/>
        </p:blipFill>
        <p:spPr>
          <a:xfrm>
            <a:off x="4287328" y="3010508"/>
            <a:ext cx="7480812" cy="3623391"/>
          </a:xfrm>
          <a:prstGeom prst="rect">
            <a:avLst/>
          </a:prstGeom>
        </p:spPr>
      </p:pic>
    </p:spTree>
    <p:extLst>
      <p:ext uri="{BB962C8B-B14F-4D97-AF65-F5344CB8AC3E}">
        <p14:creationId xmlns:p14="http://schemas.microsoft.com/office/powerpoint/2010/main" val="8305734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2224"/>
            <a:ext cx="10353762" cy="970450"/>
          </a:xfrm>
        </p:spPr>
        <p:txBody>
          <a:bodyPr/>
          <a:lstStyle/>
          <a:p>
            <a:r>
              <a:rPr lang="en-US" altLang="ko-KR" dirty="0" smtClean="0"/>
              <a:t>Example: Balancing Symbols</a:t>
            </a:r>
            <a:endParaRPr lang="ko-KR" altLang="en-US" dirty="0"/>
          </a:p>
        </p:txBody>
      </p:sp>
      <p:sp>
        <p:nvSpPr>
          <p:cNvPr id="3" name="Content Placeholder 2"/>
          <p:cNvSpPr>
            <a:spLocks noGrp="1"/>
          </p:cNvSpPr>
          <p:nvPr>
            <p:ph idx="1"/>
          </p:nvPr>
        </p:nvSpPr>
        <p:spPr>
          <a:xfrm>
            <a:off x="2907956" y="972673"/>
            <a:ext cx="5496751" cy="5584645"/>
          </a:xfrm>
        </p:spPr>
        <p:txBody>
          <a:bodyPr>
            <a:normAutofit fontScale="92500" lnSpcReduction="10000"/>
          </a:bodyPr>
          <a:lstStyle/>
          <a:p>
            <a:r>
              <a:rPr lang="en-US" altLang="ko-KR" dirty="0" smtClean="0"/>
              <a:t>Balancing symbols?</a:t>
            </a:r>
          </a:p>
          <a:p>
            <a:pPr lvl="1"/>
            <a:r>
              <a:rPr lang="en-US" altLang="ko-KR" dirty="0" smtClean="0"/>
              <a:t>[2+(1+2)]-3 </a:t>
            </a:r>
            <a:r>
              <a:rPr lang="en-US" altLang="ko-KR" dirty="0" smtClean="0">
                <a:sym typeface="Wingdings" pitchFamily="2" charset="2"/>
              </a:rPr>
              <a:t> Symbols are balanced</a:t>
            </a:r>
          </a:p>
          <a:p>
            <a:pPr lvl="1"/>
            <a:r>
              <a:rPr lang="en-US" altLang="ko-KR" dirty="0" smtClean="0">
                <a:sym typeface="Wingdings" pitchFamily="2" charset="2"/>
              </a:rPr>
              <a:t>[2+(1+2]-3  Symbols are not balanced</a:t>
            </a:r>
          </a:p>
          <a:p>
            <a:pPr lvl="1"/>
            <a:r>
              <a:rPr lang="en-US" altLang="ko-KR" dirty="0" smtClean="0">
                <a:sym typeface="Wingdings" pitchFamily="2" charset="2"/>
              </a:rPr>
              <a:t>Then, just counting opening and closing symbols?</a:t>
            </a:r>
          </a:p>
          <a:p>
            <a:pPr lvl="2"/>
            <a:r>
              <a:rPr lang="en-US" altLang="ko-KR" dirty="0" smtClean="0">
                <a:sym typeface="Wingdings" pitchFamily="2" charset="2"/>
              </a:rPr>
              <a:t>What if? [2+(1]+2)-3</a:t>
            </a:r>
            <a:endParaRPr lang="en-US" altLang="ko-KR" dirty="0" smtClean="0"/>
          </a:p>
          <a:p>
            <a:r>
              <a:rPr lang="en-US" altLang="ko-KR" dirty="0" smtClean="0"/>
              <a:t>Algorithm for the balanced symbol checking</a:t>
            </a:r>
          </a:p>
          <a:p>
            <a:pPr lvl="1"/>
            <a:r>
              <a:rPr lang="en-US" altLang="ko-KR" dirty="0" smtClean="0"/>
              <a:t>Make </a:t>
            </a:r>
            <a:r>
              <a:rPr lang="en-US" altLang="ko-KR" dirty="0"/>
              <a:t>an empty stack</a:t>
            </a:r>
          </a:p>
          <a:p>
            <a:pPr lvl="1"/>
            <a:r>
              <a:rPr lang="en-US" altLang="ko-KR" dirty="0"/>
              <a:t>read symbols until end of </a:t>
            </a:r>
            <a:r>
              <a:rPr lang="en-US" altLang="ko-KR" dirty="0" smtClean="0"/>
              <a:t>formula</a:t>
            </a:r>
            <a:endParaRPr lang="en-US" altLang="ko-KR" dirty="0"/>
          </a:p>
          <a:p>
            <a:pPr lvl="2"/>
            <a:r>
              <a:rPr lang="en-US" altLang="ko-KR" dirty="0"/>
              <a:t>if the symbol is an opening symbol push it onto the stack</a:t>
            </a:r>
          </a:p>
          <a:p>
            <a:pPr lvl="2"/>
            <a:r>
              <a:rPr lang="en-US" altLang="ko-KR" dirty="0"/>
              <a:t>if it is a closing symbol do the following</a:t>
            </a:r>
          </a:p>
          <a:p>
            <a:pPr lvl="3"/>
            <a:r>
              <a:rPr lang="en-US" altLang="ko-KR" dirty="0" smtClean="0"/>
              <a:t>If </a:t>
            </a:r>
            <a:r>
              <a:rPr lang="en-US" altLang="ko-KR" dirty="0"/>
              <a:t>the stack is empty report an </a:t>
            </a:r>
            <a:r>
              <a:rPr lang="en-US" altLang="ko-KR" dirty="0" smtClean="0"/>
              <a:t>error</a:t>
            </a:r>
          </a:p>
          <a:p>
            <a:pPr lvl="3"/>
            <a:r>
              <a:rPr lang="en-US" altLang="ko-KR" dirty="0" smtClean="0"/>
              <a:t>Otherwise </a:t>
            </a:r>
            <a:r>
              <a:rPr lang="en-US" altLang="ko-KR" dirty="0"/>
              <a:t>pop the stack. </a:t>
            </a:r>
            <a:endParaRPr lang="en-US" altLang="ko-KR" dirty="0" smtClean="0"/>
          </a:p>
          <a:p>
            <a:pPr lvl="4"/>
            <a:r>
              <a:rPr lang="en-US" altLang="ko-KR" dirty="0" smtClean="0"/>
              <a:t>If </a:t>
            </a:r>
            <a:r>
              <a:rPr lang="en-US" altLang="ko-KR" dirty="0"/>
              <a:t>the symbol popped does not match the closing symbol report an error</a:t>
            </a:r>
          </a:p>
          <a:p>
            <a:pPr lvl="1"/>
            <a:r>
              <a:rPr lang="en-US" altLang="ko-KR" dirty="0"/>
              <a:t>At the end of the of formula</a:t>
            </a:r>
            <a:r>
              <a:rPr lang="en-US" altLang="ko-KR" dirty="0" smtClean="0"/>
              <a:t> </a:t>
            </a:r>
            <a:r>
              <a:rPr lang="en-US" altLang="ko-KR" dirty="0"/>
              <a:t>if the stack is not empty report an error</a:t>
            </a:r>
          </a:p>
          <a:p>
            <a:endParaRPr lang="ko-KR" altLang="en-US" dirty="0"/>
          </a:p>
        </p:txBody>
      </p:sp>
      <p:sp>
        <p:nvSpPr>
          <p:cNvPr id="5" name="TextBox 4"/>
          <p:cNvSpPr txBox="1"/>
          <p:nvPr/>
        </p:nvSpPr>
        <p:spPr>
          <a:xfrm>
            <a:off x="8712301" y="1189382"/>
            <a:ext cx="2422458" cy="461665"/>
          </a:xfrm>
          <a:prstGeom prst="rect">
            <a:avLst/>
          </a:prstGeom>
          <a:noFill/>
        </p:spPr>
        <p:txBody>
          <a:bodyPr wrap="none" rtlCol="0">
            <a:spAutoFit/>
          </a:bodyPr>
          <a:lstStyle/>
          <a:p>
            <a:r>
              <a:rPr lang="en-US" altLang="ko-KR" sz="2400" dirty="0"/>
              <a:t>7+{[2+(1+2)]*3}</a:t>
            </a:r>
            <a:endParaRPr lang="ko-KR" altLang="en-US" sz="2400" dirty="0"/>
          </a:p>
        </p:txBody>
      </p:sp>
      <p:sp>
        <p:nvSpPr>
          <p:cNvPr id="6" name="Rectangle 5"/>
          <p:cNvSpPr/>
          <p:nvPr/>
        </p:nvSpPr>
        <p:spPr>
          <a:xfrm>
            <a:off x="8837863" y="3411940"/>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7" name="Rectangle 6"/>
          <p:cNvSpPr/>
          <p:nvPr/>
        </p:nvSpPr>
        <p:spPr>
          <a:xfrm>
            <a:off x="10846727" y="2752393"/>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8" name="Rectangle 7"/>
          <p:cNvSpPr/>
          <p:nvPr/>
        </p:nvSpPr>
        <p:spPr>
          <a:xfrm>
            <a:off x="10846727" y="2183161"/>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9" name="Rectangle 8"/>
          <p:cNvSpPr/>
          <p:nvPr/>
        </p:nvSpPr>
        <p:spPr>
          <a:xfrm>
            <a:off x="9844868" y="2806475"/>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0" name="Rectangle 9"/>
          <p:cNvSpPr/>
          <p:nvPr/>
        </p:nvSpPr>
        <p:spPr>
          <a:xfrm>
            <a:off x="9844868" y="3390923"/>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1" name="Rectangle 10"/>
          <p:cNvSpPr/>
          <p:nvPr/>
        </p:nvSpPr>
        <p:spPr>
          <a:xfrm>
            <a:off x="10846727" y="3382380"/>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2" name="Rectangle 11"/>
          <p:cNvSpPr/>
          <p:nvPr/>
        </p:nvSpPr>
        <p:spPr>
          <a:xfrm>
            <a:off x="8837863" y="4420052"/>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3" name="Rectangle 12"/>
          <p:cNvSpPr/>
          <p:nvPr/>
        </p:nvSpPr>
        <p:spPr>
          <a:xfrm>
            <a:off x="8837863" y="5050039"/>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4" name="Rectangle 13"/>
          <p:cNvSpPr/>
          <p:nvPr/>
        </p:nvSpPr>
        <p:spPr>
          <a:xfrm>
            <a:off x="9844868" y="5050039"/>
            <a:ext cx="576064" cy="4320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t>
            </a:r>
            <a:endParaRPr lang="ko-KR" altLang="en-US" dirty="0">
              <a:solidFill>
                <a:schemeClr val="tx1"/>
              </a:solidFill>
            </a:endParaRPr>
          </a:p>
        </p:txBody>
      </p:sp>
      <p:sp>
        <p:nvSpPr>
          <p:cNvPr id="15" name="Right Arrow 14"/>
          <p:cNvSpPr/>
          <p:nvPr/>
        </p:nvSpPr>
        <p:spPr>
          <a:xfrm>
            <a:off x="8549831" y="2968418"/>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Right Arrow 15"/>
          <p:cNvSpPr/>
          <p:nvPr/>
        </p:nvSpPr>
        <p:spPr>
          <a:xfrm>
            <a:off x="9485935" y="2968417"/>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Right Arrow 16"/>
          <p:cNvSpPr/>
          <p:nvPr/>
        </p:nvSpPr>
        <p:spPr>
          <a:xfrm>
            <a:off x="10566055" y="2968418"/>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Right Arrow 17"/>
          <p:cNvSpPr/>
          <p:nvPr/>
        </p:nvSpPr>
        <p:spPr>
          <a:xfrm>
            <a:off x="8549831" y="4735046"/>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ight Arrow 18"/>
          <p:cNvSpPr/>
          <p:nvPr/>
        </p:nvSpPr>
        <p:spPr>
          <a:xfrm>
            <a:off x="9508606" y="4735045"/>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Right Arrow 19"/>
          <p:cNvSpPr/>
          <p:nvPr/>
        </p:nvSpPr>
        <p:spPr>
          <a:xfrm>
            <a:off x="10566055" y="4735044"/>
            <a:ext cx="216024" cy="629987"/>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Slide Number Placeholder 3"/>
          <p:cNvSpPr>
            <a:spLocks noGrp="1"/>
          </p:cNvSpPr>
          <p:nvPr>
            <p:ph type="sldNum" sz="quarter" idx="12"/>
          </p:nvPr>
        </p:nvSpPr>
        <p:spPr>
          <a:xfrm>
            <a:off x="11280577" y="6620808"/>
            <a:ext cx="828212" cy="216024"/>
          </a:xfrm>
        </p:spPr>
        <p:txBody>
          <a:bodyPr/>
          <a:lstStyle/>
          <a:p>
            <a:r>
              <a:rPr lang="en-US" altLang="ko-KR" dirty="0" smtClean="0"/>
              <a:t>25</a:t>
            </a:r>
            <a:endParaRPr lang="ko-KR" altLang="en-US" dirty="0"/>
          </a:p>
        </p:txBody>
      </p:sp>
    </p:spTree>
    <p:extLst>
      <p:ext uri="{BB962C8B-B14F-4D97-AF65-F5344CB8AC3E}">
        <p14:creationId xmlns:p14="http://schemas.microsoft.com/office/powerpoint/2010/main" val="4161108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43249"/>
            <a:ext cx="10353762" cy="970450"/>
          </a:xfrm>
        </p:spPr>
        <p:txBody>
          <a:bodyPr/>
          <a:lstStyle/>
          <a:p>
            <a:r>
              <a:rPr lang="en-US" altLang="ko-KR" dirty="0" smtClean="0"/>
              <a:t>Scenario for Queue</a:t>
            </a:r>
            <a:endParaRPr lang="ko-KR" altLang="en-US" dirty="0"/>
          </a:p>
        </p:txBody>
      </p:sp>
      <p:sp>
        <p:nvSpPr>
          <p:cNvPr id="3" name="Content Placeholder 2"/>
          <p:cNvSpPr>
            <a:spLocks noGrp="1"/>
          </p:cNvSpPr>
          <p:nvPr>
            <p:ph idx="1"/>
          </p:nvPr>
        </p:nvSpPr>
        <p:spPr>
          <a:xfrm>
            <a:off x="3777049" y="1219378"/>
            <a:ext cx="4330824" cy="4925144"/>
          </a:xfrm>
        </p:spPr>
        <p:txBody>
          <a:bodyPr>
            <a:normAutofit lnSpcReduction="10000"/>
          </a:bodyPr>
          <a:lstStyle/>
          <a:p>
            <a:r>
              <a:rPr lang="en-US" altLang="ko-KR" dirty="0" smtClean="0"/>
              <a:t>Line at an airport</a:t>
            </a:r>
          </a:p>
          <a:p>
            <a:pPr lvl="1"/>
            <a:r>
              <a:rPr lang="en-US" altLang="ko-KR" dirty="0" smtClean="0"/>
              <a:t>A way for going in</a:t>
            </a:r>
          </a:p>
          <a:p>
            <a:pPr lvl="2"/>
            <a:r>
              <a:rPr lang="en-US" altLang="ko-KR" dirty="0" smtClean="0"/>
              <a:t>At the end of the line</a:t>
            </a:r>
          </a:p>
          <a:p>
            <a:pPr lvl="1"/>
            <a:r>
              <a:rPr lang="en-US" altLang="ko-KR" dirty="0" smtClean="0"/>
              <a:t>Another way for going out</a:t>
            </a:r>
          </a:p>
          <a:p>
            <a:pPr lvl="2"/>
            <a:r>
              <a:rPr lang="en-US" altLang="ko-KR" dirty="0" smtClean="0"/>
              <a:t>At the first of the line</a:t>
            </a:r>
          </a:p>
          <a:p>
            <a:pPr lvl="1"/>
            <a:r>
              <a:rPr lang="en-US" altLang="ko-KR" dirty="0" smtClean="0"/>
              <a:t>No one gets in the middle of the line</a:t>
            </a:r>
          </a:p>
          <a:p>
            <a:r>
              <a:rPr lang="en-US" altLang="ko-KR" dirty="0" smtClean="0"/>
              <a:t>A </a:t>
            </a:r>
            <a:r>
              <a:rPr lang="en-US" altLang="ko-KR" dirty="0"/>
              <a:t>scenario </a:t>
            </a:r>
            <a:r>
              <a:rPr lang="en-US" altLang="ko-KR" dirty="0" smtClean="0"/>
              <a:t>of a line at the airport</a:t>
            </a:r>
            <a:r>
              <a:rPr lang="en-US" altLang="ko-KR" dirty="0"/>
              <a:t/>
            </a:r>
            <a:br>
              <a:rPr lang="en-US" altLang="ko-KR" dirty="0"/>
            </a:br>
            <a:r>
              <a:rPr lang="en-US" altLang="ko-KR" dirty="0"/>
              <a:t>= A scenario </a:t>
            </a:r>
            <a:r>
              <a:rPr lang="en-US" altLang="ko-KR" dirty="0" smtClean="0"/>
              <a:t>of a production line at a factory</a:t>
            </a:r>
            <a:endParaRPr lang="en-US" altLang="ko-KR" dirty="0"/>
          </a:p>
          <a:p>
            <a:pPr lvl="1"/>
            <a:r>
              <a:rPr lang="en-US" altLang="ko-KR" dirty="0" smtClean="0"/>
              <a:t>The first product out is the first product in</a:t>
            </a:r>
          </a:p>
          <a:p>
            <a:pPr lvl="1"/>
            <a:r>
              <a:rPr lang="en-US" altLang="ko-KR" dirty="0" smtClean="0"/>
              <a:t>How to track the production line?</a:t>
            </a:r>
          </a:p>
          <a:p>
            <a:pPr lvl="1"/>
            <a:endParaRPr lang="ko-KR" altLang="en-US" dirty="0"/>
          </a:p>
          <a:p>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26</a:t>
            </a:fld>
            <a:endParaRPr lang="ko-KR" altLang="en-US"/>
          </a:p>
        </p:txBody>
      </p:sp>
      <p:pic>
        <p:nvPicPr>
          <p:cNvPr id="2052" name="Picture 4" descr="http://brucefong.files.wordpress.com/2008/02/waiting-in-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602" y="1161669"/>
            <a:ext cx="3179589" cy="23846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sconveyorsystems.co.uk/images/Economy%20conveyor%20belt%20frontp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117" y="3681950"/>
            <a:ext cx="2856557" cy="268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72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18535"/>
            <a:ext cx="10353762" cy="970450"/>
          </a:xfrm>
        </p:spPr>
        <p:txBody>
          <a:bodyPr/>
          <a:lstStyle/>
          <a:p>
            <a:r>
              <a:rPr lang="en-US" altLang="ko-KR" dirty="0" smtClean="0"/>
              <a:t>Structure of Queue</a:t>
            </a:r>
            <a:endParaRPr lang="ko-KR" altLang="en-US" dirty="0"/>
          </a:p>
        </p:txBody>
      </p:sp>
      <p:sp>
        <p:nvSpPr>
          <p:cNvPr id="3" name="Content Placeholder 2"/>
          <p:cNvSpPr>
            <a:spLocks noGrp="1"/>
          </p:cNvSpPr>
          <p:nvPr>
            <p:ph idx="1"/>
          </p:nvPr>
        </p:nvSpPr>
        <p:spPr>
          <a:xfrm>
            <a:off x="3250286" y="988985"/>
            <a:ext cx="8727529" cy="4240215"/>
          </a:xfrm>
        </p:spPr>
        <p:txBody>
          <a:bodyPr>
            <a:normAutofit fontScale="92500" lnSpcReduction="10000"/>
          </a:bodyPr>
          <a:lstStyle/>
          <a:p>
            <a:r>
              <a:rPr lang="en-US" altLang="ko-KR" dirty="0" smtClean="0"/>
              <a:t>Queues are linear like linked lists</a:t>
            </a:r>
          </a:p>
          <a:p>
            <a:pPr lvl="1"/>
            <a:r>
              <a:rPr lang="en-US" altLang="ko-KR" dirty="0" smtClean="0"/>
              <a:t>A variation of a singly linked list</a:t>
            </a:r>
          </a:p>
          <a:p>
            <a:r>
              <a:rPr lang="en-US" altLang="ko-KR" dirty="0" smtClean="0"/>
              <a:t>Difference</a:t>
            </a:r>
          </a:p>
          <a:p>
            <a:pPr lvl="1"/>
            <a:r>
              <a:rPr lang="en-US" altLang="ko-KR" dirty="0" smtClean="0"/>
              <a:t>Voluntarily giving up</a:t>
            </a:r>
          </a:p>
          <a:p>
            <a:pPr lvl="2"/>
            <a:r>
              <a:rPr lang="en-US" altLang="ko-KR" dirty="0" smtClean="0"/>
              <a:t>Access to the middle in the linked list == Same to the stacks</a:t>
            </a:r>
          </a:p>
          <a:p>
            <a:pPr lvl="2"/>
            <a:r>
              <a:rPr lang="en-US" altLang="ko-KR" dirty="0" smtClean="0"/>
              <a:t>Only accesses to the first and the last instances in the list</a:t>
            </a:r>
          </a:p>
          <a:p>
            <a:pPr lvl="1"/>
            <a:r>
              <a:rPr lang="en-US" altLang="ko-KR" dirty="0" smtClean="0"/>
              <a:t>The first instance in the list</a:t>
            </a:r>
          </a:p>
          <a:p>
            <a:pPr marL="777240" lvl="2" indent="0">
              <a:buNone/>
            </a:pPr>
            <a:r>
              <a:rPr lang="en-US" altLang="ko-KR" dirty="0" smtClean="0"/>
              <a:t>= The front instance in the queue</a:t>
            </a:r>
          </a:p>
          <a:p>
            <a:pPr lvl="1"/>
            <a:r>
              <a:rPr lang="en-US" altLang="ko-KR" dirty="0"/>
              <a:t>The </a:t>
            </a:r>
            <a:r>
              <a:rPr lang="en-US" altLang="ko-KR" dirty="0" smtClean="0"/>
              <a:t>last </a:t>
            </a:r>
            <a:r>
              <a:rPr lang="en-US" altLang="ko-KR" dirty="0"/>
              <a:t>instance in the list</a:t>
            </a:r>
          </a:p>
          <a:p>
            <a:pPr marL="777240" lvl="2" indent="0">
              <a:buNone/>
            </a:pPr>
            <a:r>
              <a:rPr lang="en-US" altLang="ko-KR" dirty="0"/>
              <a:t>= The </a:t>
            </a:r>
            <a:r>
              <a:rPr lang="en-US" altLang="ko-KR" dirty="0" smtClean="0"/>
              <a:t>rear </a:t>
            </a:r>
            <a:r>
              <a:rPr lang="en-US" altLang="ko-KR" dirty="0"/>
              <a:t>instance in the queue</a:t>
            </a:r>
          </a:p>
          <a:p>
            <a:r>
              <a:rPr lang="en-US" altLang="ko-KR" dirty="0" smtClean="0"/>
              <a:t>An </a:t>
            </a:r>
            <a:r>
              <a:rPr lang="en-US" altLang="ko-KR" dirty="0"/>
              <a:t>item is inserted </a:t>
            </a:r>
            <a:r>
              <a:rPr lang="en-US" altLang="ko-KR" dirty="0" smtClean="0"/>
              <a:t>at the last</a:t>
            </a:r>
          </a:p>
          <a:p>
            <a:r>
              <a:rPr lang="en-US" altLang="ko-KR" dirty="0" smtClean="0"/>
              <a:t>An item is removed at the front</a:t>
            </a:r>
          </a:p>
          <a:p>
            <a:r>
              <a:rPr lang="en-US" altLang="ko-KR" dirty="0" smtClean="0"/>
              <a:t>This </a:t>
            </a:r>
            <a:r>
              <a:rPr lang="en-US" altLang="ko-KR" dirty="0"/>
              <a:t>mechanism is called </a:t>
            </a:r>
            <a:r>
              <a:rPr lang="en-US" altLang="ko-KR" dirty="0" smtClean="0"/>
              <a:t>Fast-In-First-Out (</a:t>
            </a:r>
            <a:r>
              <a:rPr lang="en-US" altLang="ko-KR" dirty="0"/>
              <a:t>F</a:t>
            </a:r>
            <a:r>
              <a:rPr lang="en-US" altLang="ko-KR" dirty="0" smtClean="0"/>
              <a:t>IFO)</a:t>
            </a:r>
            <a:endParaRPr lang="ko-KR" altLang="en-US" dirty="0"/>
          </a:p>
        </p:txBody>
      </p:sp>
      <p:grpSp>
        <p:nvGrpSpPr>
          <p:cNvPr id="12" name="Group 11"/>
          <p:cNvGrpSpPr/>
          <p:nvPr/>
        </p:nvGrpSpPr>
        <p:grpSpPr>
          <a:xfrm>
            <a:off x="4474422" y="5451227"/>
            <a:ext cx="1224136" cy="864096"/>
            <a:chOff x="6084168" y="1772816"/>
            <a:chExt cx="2611490" cy="576064"/>
          </a:xfrm>
          <a:noFill/>
        </p:grpSpPr>
        <p:sp>
          <p:nvSpPr>
            <p:cNvPr id="5" name="Rectangle 4"/>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Product 1</a:t>
              </a:r>
            </a:p>
          </p:txBody>
        </p:sp>
        <p:sp>
          <p:nvSpPr>
            <p:cNvPr id="11" name="Rectangle 10"/>
            <p:cNvSpPr/>
            <p:nvPr/>
          </p:nvSpPr>
          <p:spPr>
            <a:xfrm flipH="1">
              <a:off x="8388424" y="1772816"/>
              <a:ext cx="307234"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26" name="Straight Arrow Connector 25"/>
          <p:cNvCxnSpPr>
            <a:stCxn id="11" idx="1"/>
            <a:endCxn id="35" idx="1"/>
          </p:cNvCxnSpPr>
          <p:nvPr/>
        </p:nvCxnSpPr>
        <p:spPr>
          <a:xfrm>
            <a:off x="5698558" y="5883275"/>
            <a:ext cx="40900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Curved Right Arrow 41"/>
          <p:cNvSpPr/>
          <p:nvPr/>
        </p:nvSpPr>
        <p:spPr>
          <a:xfrm rot="5400000">
            <a:off x="10776519" y="5415891"/>
            <a:ext cx="648072" cy="936104"/>
          </a:xfrm>
          <a:prstGeom prst="curved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Curved Right Arrow 43"/>
          <p:cNvSpPr/>
          <p:nvPr/>
        </p:nvSpPr>
        <p:spPr>
          <a:xfrm rot="5400000">
            <a:off x="3394302" y="5415223"/>
            <a:ext cx="648072" cy="936104"/>
          </a:xfrm>
          <a:prstGeom prst="curved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Group 33"/>
          <p:cNvGrpSpPr/>
          <p:nvPr/>
        </p:nvGrpSpPr>
        <p:grpSpPr>
          <a:xfrm>
            <a:off x="6107566" y="5451227"/>
            <a:ext cx="1224136" cy="864096"/>
            <a:chOff x="6084168" y="1772816"/>
            <a:chExt cx="2611490" cy="576064"/>
          </a:xfrm>
          <a:noFill/>
        </p:grpSpPr>
        <p:sp>
          <p:nvSpPr>
            <p:cNvPr id="35" name="Rectangle 34"/>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Product 2</a:t>
              </a:r>
            </a:p>
          </p:txBody>
        </p:sp>
        <p:sp>
          <p:nvSpPr>
            <p:cNvPr id="40" name="Rectangle 39"/>
            <p:cNvSpPr/>
            <p:nvPr/>
          </p:nvSpPr>
          <p:spPr>
            <a:xfrm flipH="1">
              <a:off x="8388424" y="1772816"/>
              <a:ext cx="307234"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1" name="Group 40"/>
          <p:cNvGrpSpPr/>
          <p:nvPr/>
        </p:nvGrpSpPr>
        <p:grpSpPr>
          <a:xfrm>
            <a:off x="7642774" y="5451227"/>
            <a:ext cx="1224136" cy="864096"/>
            <a:chOff x="6084168" y="1772816"/>
            <a:chExt cx="2611490" cy="576064"/>
          </a:xfrm>
          <a:noFill/>
        </p:grpSpPr>
        <p:sp>
          <p:nvSpPr>
            <p:cNvPr id="45" name="Rectangle 44"/>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Product 3</a:t>
              </a:r>
            </a:p>
          </p:txBody>
        </p:sp>
        <p:sp>
          <p:nvSpPr>
            <p:cNvPr id="46" name="Rectangle 45"/>
            <p:cNvSpPr/>
            <p:nvPr/>
          </p:nvSpPr>
          <p:spPr>
            <a:xfrm flipH="1">
              <a:off x="8388424" y="1772816"/>
              <a:ext cx="307234"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7" name="Group 46"/>
          <p:cNvGrpSpPr/>
          <p:nvPr/>
        </p:nvGrpSpPr>
        <p:grpSpPr>
          <a:xfrm>
            <a:off x="9154942" y="5451227"/>
            <a:ext cx="1224136" cy="864096"/>
            <a:chOff x="6084168" y="1772816"/>
            <a:chExt cx="2611490" cy="576064"/>
          </a:xfrm>
          <a:noFill/>
        </p:grpSpPr>
        <p:sp>
          <p:nvSpPr>
            <p:cNvPr id="48" name="Rectangle 47"/>
            <p:cNvSpPr/>
            <p:nvPr/>
          </p:nvSpPr>
          <p:spPr>
            <a:xfrm>
              <a:off x="6084168" y="1772816"/>
              <a:ext cx="2304256"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Product 4</a:t>
              </a:r>
            </a:p>
          </p:txBody>
        </p:sp>
        <p:sp>
          <p:nvSpPr>
            <p:cNvPr id="49" name="Rectangle 48"/>
            <p:cNvSpPr/>
            <p:nvPr/>
          </p:nvSpPr>
          <p:spPr>
            <a:xfrm flipH="1">
              <a:off x="8388424" y="1772816"/>
              <a:ext cx="307234" cy="576064"/>
            </a:xfrm>
            <a:prstGeom prst="rect">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50" name="Straight Arrow Connector 49"/>
          <p:cNvCxnSpPr>
            <a:stCxn id="40" idx="1"/>
            <a:endCxn id="45" idx="1"/>
          </p:cNvCxnSpPr>
          <p:nvPr/>
        </p:nvCxnSpPr>
        <p:spPr>
          <a:xfrm>
            <a:off x="7331702" y="5883275"/>
            <a:ext cx="31107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6" idx="1"/>
            <a:endCxn id="48" idx="1"/>
          </p:cNvCxnSpPr>
          <p:nvPr/>
        </p:nvCxnSpPr>
        <p:spPr>
          <a:xfrm>
            <a:off x="8866910" y="5883275"/>
            <a:ext cx="28803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3"/>
          <p:cNvSpPr>
            <a:spLocks noGrp="1"/>
          </p:cNvSpPr>
          <p:nvPr>
            <p:ph type="sldNum" sz="quarter" idx="12"/>
          </p:nvPr>
        </p:nvSpPr>
        <p:spPr>
          <a:xfrm>
            <a:off x="11280577" y="6620808"/>
            <a:ext cx="828212" cy="216024"/>
          </a:xfrm>
        </p:spPr>
        <p:txBody>
          <a:bodyPr/>
          <a:lstStyle/>
          <a:p>
            <a:r>
              <a:rPr lang="en-US" altLang="ko-KR" dirty="0" smtClean="0"/>
              <a:t>27</a:t>
            </a:r>
            <a:endParaRPr lang="ko-KR" altLang="en-US" dirty="0"/>
          </a:p>
        </p:txBody>
      </p:sp>
    </p:spTree>
    <p:extLst>
      <p:ext uri="{BB962C8B-B14F-4D97-AF65-F5344CB8AC3E}">
        <p14:creationId xmlns:p14="http://schemas.microsoft.com/office/powerpoint/2010/main" val="330633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456" y="134124"/>
            <a:ext cx="8435280" cy="1138138"/>
          </a:xfrm>
        </p:spPr>
        <p:txBody>
          <a:bodyPr/>
          <a:lstStyle/>
          <a:p>
            <a:r>
              <a:rPr lang="en-US" altLang="ko-KR" dirty="0" smtClean="0"/>
              <a:t>Operation of Queue</a:t>
            </a:r>
            <a:endParaRPr lang="ko-KR" altLang="en-US" dirty="0"/>
          </a:p>
        </p:txBody>
      </p:sp>
      <p:sp>
        <p:nvSpPr>
          <p:cNvPr id="3" name="Content Placeholder 2"/>
          <p:cNvSpPr>
            <a:spLocks noGrp="1"/>
          </p:cNvSpPr>
          <p:nvPr>
            <p:ph idx="1"/>
          </p:nvPr>
        </p:nvSpPr>
        <p:spPr>
          <a:xfrm>
            <a:off x="2852490" y="1239538"/>
            <a:ext cx="6688335" cy="3853773"/>
          </a:xfrm>
        </p:spPr>
        <p:txBody>
          <a:bodyPr>
            <a:normAutofit/>
          </a:bodyPr>
          <a:lstStyle/>
          <a:p>
            <a:r>
              <a:rPr lang="en-US" altLang="ko-KR" dirty="0" smtClean="0"/>
              <a:t>Queue operation</a:t>
            </a:r>
          </a:p>
          <a:p>
            <a:pPr lvl="1"/>
            <a:r>
              <a:rPr lang="en-US" altLang="ko-KR" dirty="0" err="1" smtClean="0"/>
              <a:t>Enqueue</a:t>
            </a:r>
            <a:endParaRPr lang="en-US" altLang="ko-KR" dirty="0" smtClean="0"/>
          </a:p>
          <a:p>
            <a:pPr lvl="2"/>
            <a:r>
              <a:rPr lang="en-US" altLang="ko-KR" dirty="0" smtClean="0"/>
              <a:t>= Insert an instance at the last in the linked list</a:t>
            </a:r>
          </a:p>
          <a:p>
            <a:pPr lvl="2"/>
            <a:r>
              <a:rPr lang="en-US" altLang="ko-KR" dirty="0" smtClean="0"/>
              <a:t>= Put an instance at the rear in the queue</a:t>
            </a:r>
          </a:p>
          <a:p>
            <a:pPr lvl="1"/>
            <a:r>
              <a:rPr lang="en-US" altLang="ko-KR" dirty="0" err="1" smtClean="0"/>
              <a:t>Dequeue</a:t>
            </a:r>
            <a:endParaRPr lang="en-US" altLang="ko-KR" dirty="0" smtClean="0"/>
          </a:p>
          <a:p>
            <a:pPr lvl="2"/>
            <a:r>
              <a:rPr lang="en-US" altLang="ko-KR" dirty="0" smtClean="0"/>
              <a:t>= Remove and return an instance at the first in the linked list</a:t>
            </a:r>
          </a:p>
          <a:p>
            <a:pPr lvl="2"/>
            <a:r>
              <a:rPr lang="en-US" altLang="ko-KR" dirty="0" smtClean="0"/>
              <a:t>= Remove and return an instance at the front in the queue</a:t>
            </a:r>
            <a:endParaRPr lang="ko-KR" altLang="en-US" dirty="0"/>
          </a:p>
        </p:txBody>
      </p:sp>
      <p:pic>
        <p:nvPicPr>
          <p:cNvPr id="25" name="Picture 13" descr="http://ie.kaist.ac.kr/isyse/professor/image/pro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244" y="634679"/>
            <a:ext cx="617826" cy="727385"/>
          </a:xfrm>
          <a:prstGeom prst="rect">
            <a:avLst/>
          </a:prstGeom>
          <a:noFill/>
          <a:ln>
            <a:solidFill>
              <a:schemeClr val="tx1"/>
            </a:solidFill>
          </a:ln>
          <a:extLst/>
        </p:spPr>
      </p:pic>
      <p:cxnSp>
        <p:nvCxnSpPr>
          <p:cNvPr id="48" name="Straight Arrow Connector 47"/>
          <p:cNvCxnSpPr>
            <a:stCxn id="58" idx="3"/>
            <a:endCxn id="59" idx="1"/>
          </p:cNvCxnSpPr>
          <p:nvPr/>
        </p:nvCxnSpPr>
        <p:spPr>
          <a:xfrm flipV="1">
            <a:off x="10013070" y="2150499"/>
            <a:ext cx="39431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Down Arrow 37"/>
          <p:cNvSpPr/>
          <p:nvPr/>
        </p:nvSpPr>
        <p:spPr>
          <a:xfrm>
            <a:off x="9704157" y="202630"/>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Enqueue</a:t>
            </a:r>
            <a:r>
              <a:rPr lang="en-US" altLang="ko-KR" sz="1600" dirty="0">
                <a:solidFill>
                  <a:schemeClr val="tx1"/>
                </a:solidFill>
              </a:rPr>
              <a:t> Lee</a:t>
            </a:r>
            <a:endParaRPr lang="ko-KR" altLang="en-US" sz="1600" dirty="0">
              <a:solidFill>
                <a:schemeClr val="tx1"/>
              </a:solidFill>
            </a:endParaRPr>
          </a:p>
        </p:txBody>
      </p:sp>
      <p:grpSp>
        <p:nvGrpSpPr>
          <p:cNvPr id="47" name="Group 46"/>
          <p:cNvGrpSpPr/>
          <p:nvPr/>
        </p:nvGrpSpPr>
        <p:grpSpPr>
          <a:xfrm>
            <a:off x="5915657" y="4367939"/>
            <a:ext cx="2705632" cy="1882791"/>
            <a:chOff x="2015716" y="4797152"/>
            <a:chExt cx="2088232" cy="1566175"/>
          </a:xfrm>
        </p:grpSpPr>
        <p:pic>
          <p:nvPicPr>
            <p:cNvPr id="50" name="Picture 4" descr="http://brucefong.files.wordpress.com/2008/02/waiting-in-lin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5716" y="4797152"/>
              <a:ext cx="2088232" cy="156617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 descr="http://ie.kaist.ac.kr/isyse/professor/image/pro1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8446" y="5760722"/>
              <a:ext cx="495502" cy="58336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 descr="http://ie.kaist.ac.kr/isyse/professor/image/pro1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7804" y="5738339"/>
              <a:ext cx="475244" cy="59223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5716" y="5720693"/>
              <a:ext cx="504056" cy="642634"/>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13" descr="http://ie.kaist.ac.kr/isyse/professor/image/pro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244" y="1786807"/>
            <a:ext cx="617826" cy="727385"/>
          </a:xfrm>
          <a:prstGeom prst="rect">
            <a:avLst/>
          </a:prstGeom>
          <a:noFill/>
          <a:ln>
            <a:solidFill>
              <a:schemeClr val="tx1"/>
            </a:solidFill>
          </a:ln>
          <a:extLst/>
        </p:spPr>
      </p:pic>
      <p:pic>
        <p:nvPicPr>
          <p:cNvPr id="59" name="Picture 11" descr="http://ie.kaist.ac.kr/isyse/professor/image/pro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7385" y="1770560"/>
            <a:ext cx="609771" cy="759877"/>
          </a:xfrm>
          <a:prstGeom prst="rect">
            <a:avLst/>
          </a:prstGeom>
          <a:noFill/>
          <a:ln>
            <a:solidFill>
              <a:schemeClr val="tx1"/>
            </a:solidFill>
          </a:ln>
          <a:extLst/>
        </p:spPr>
      </p:pic>
      <p:pic>
        <p:nvPicPr>
          <p:cNvPr id="60" name="Picture 13" descr="http://ie.kaist.ac.kr/isyse/professor/image/pro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243" y="2974291"/>
            <a:ext cx="617826" cy="727385"/>
          </a:xfrm>
          <a:prstGeom prst="rect">
            <a:avLst/>
          </a:prstGeom>
          <a:noFill/>
          <a:ln>
            <a:solidFill>
              <a:schemeClr val="tx1"/>
            </a:solidFill>
          </a:ln>
          <a:extLst/>
        </p:spPr>
      </p:pic>
      <p:pic>
        <p:nvPicPr>
          <p:cNvPr id="61" name="Picture 11" descr="http://ie.kaist.ac.kr/isyse/professor/image/pro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7384" y="2958044"/>
            <a:ext cx="609771" cy="759877"/>
          </a:xfrm>
          <a:prstGeom prst="rect">
            <a:avLst/>
          </a:prstGeom>
          <a:noFill/>
          <a:ln>
            <a:solidFill>
              <a:schemeClr val="tx1"/>
            </a:solidFill>
          </a:ln>
          <a:extLst/>
        </p:spPr>
      </p:pic>
      <p:pic>
        <p:nvPicPr>
          <p:cNvPr id="62"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2718" y="2938935"/>
            <a:ext cx="625882" cy="797953"/>
          </a:xfrm>
          <a:prstGeom prst="rect">
            <a:avLst/>
          </a:prstGeom>
          <a:noFill/>
          <a:ln>
            <a:solidFill>
              <a:schemeClr val="tx1"/>
            </a:solidFill>
          </a:ln>
          <a:extLst/>
        </p:spPr>
      </p:pic>
      <p:pic>
        <p:nvPicPr>
          <p:cNvPr id="63" name="Picture 11" descr="http://ie.kaist.ac.kr/isyse/professor/image/pro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9571" y="4229214"/>
            <a:ext cx="609771" cy="759877"/>
          </a:xfrm>
          <a:prstGeom prst="rect">
            <a:avLst/>
          </a:prstGeom>
          <a:noFill/>
          <a:ln>
            <a:solidFill>
              <a:schemeClr val="tx1"/>
            </a:solidFill>
          </a:ln>
          <a:extLst/>
        </p:spPr>
      </p:pic>
      <p:pic>
        <p:nvPicPr>
          <p:cNvPr id="64"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0019" y="4206543"/>
            <a:ext cx="625882" cy="797953"/>
          </a:xfrm>
          <a:prstGeom prst="rect">
            <a:avLst/>
          </a:prstGeom>
          <a:noFill/>
          <a:ln>
            <a:solidFill>
              <a:schemeClr val="tx1"/>
            </a:solidFill>
          </a:ln>
          <a:extLst/>
        </p:spPr>
      </p:pic>
      <p:pic>
        <p:nvPicPr>
          <p:cNvPr id="65" name="Picture 15" descr="http://seslab.kaist.ac.kr/xe/files/cache/thumbnails/124/100x133.cr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3459" y="5525358"/>
            <a:ext cx="625882" cy="797953"/>
          </a:xfrm>
          <a:prstGeom prst="rect">
            <a:avLst/>
          </a:prstGeom>
          <a:noFill/>
          <a:ln>
            <a:solidFill>
              <a:schemeClr val="tx1"/>
            </a:solidFill>
          </a:ln>
          <a:extLst/>
        </p:spPr>
      </p:pic>
      <p:cxnSp>
        <p:nvCxnSpPr>
          <p:cNvPr id="68" name="Straight Arrow Connector 67"/>
          <p:cNvCxnSpPr>
            <a:stCxn id="60" idx="3"/>
            <a:endCxn id="61" idx="1"/>
          </p:cNvCxnSpPr>
          <p:nvPr/>
        </p:nvCxnSpPr>
        <p:spPr>
          <a:xfrm flipV="1">
            <a:off x="10013069" y="3337983"/>
            <a:ext cx="39431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1" idx="3"/>
            <a:endCxn id="62" idx="1"/>
          </p:cNvCxnSpPr>
          <p:nvPr/>
        </p:nvCxnSpPr>
        <p:spPr>
          <a:xfrm flipV="1">
            <a:off x="11017154" y="3337912"/>
            <a:ext cx="455564" cy="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3" idx="3"/>
            <a:endCxn id="64" idx="1"/>
          </p:cNvCxnSpPr>
          <p:nvPr/>
        </p:nvCxnSpPr>
        <p:spPr>
          <a:xfrm flipV="1">
            <a:off x="9979341" y="4605520"/>
            <a:ext cx="470678" cy="36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Down Arrow 76"/>
          <p:cNvSpPr/>
          <p:nvPr/>
        </p:nvSpPr>
        <p:spPr>
          <a:xfrm>
            <a:off x="9704157" y="1338511"/>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Enqueue</a:t>
            </a:r>
            <a:r>
              <a:rPr lang="en-US" altLang="ko-KR" sz="1600" dirty="0">
                <a:solidFill>
                  <a:schemeClr val="tx1"/>
                </a:solidFill>
              </a:rPr>
              <a:t> Shin</a:t>
            </a:r>
            <a:endParaRPr lang="ko-KR" altLang="en-US" sz="1600" dirty="0">
              <a:solidFill>
                <a:schemeClr val="tx1"/>
              </a:solidFill>
            </a:endParaRPr>
          </a:p>
        </p:txBody>
      </p:sp>
      <p:sp>
        <p:nvSpPr>
          <p:cNvPr id="78" name="Down Arrow 77"/>
          <p:cNvSpPr/>
          <p:nvPr/>
        </p:nvSpPr>
        <p:spPr>
          <a:xfrm>
            <a:off x="9704157" y="2542242"/>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rPr>
              <a:t>Enqueue</a:t>
            </a:r>
            <a:r>
              <a:rPr lang="en-US" altLang="ko-KR" sz="1400" dirty="0">
                <a:solidFill>
                  <a:schemeClr val="tx1"/>
                </a:solidFill>
              </a:rPr>
              <a:t> Moon</a:t>
            </a:r>
            <a:endParaRPr lang="ko-KR" altLang="en-US" sz="1400" dirty="0">
              <a:solidFill>
                <a:schemeClr val="tx1"/>
              </a:solidFill>
            </a:endParaRPr>
          </a:p>
        </p:txBody>
      </p:sp>
      <p:sp>
        <p:nvSpPr>
          <p:cNvPr id="79" name="Down Arrow 78"/>
          <p:cNvSpPr/>
          <p:nvPr/>
        </p:nvSpPr>
        <p:spPr>
          <a:xfrm>
            <a:off x="9704157" y="3739261"/>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Dequeue</a:t>
            </a:r>
            <a:r>
              <a:rPr lang="en-US" altLang="ko-KR" sz="1600" dirty="0">
                <a:solidFill>
                  <a:schemeClr val="tx1"/>
                </a:solidFill>
              </a:rPr>
              <a:t> Lee</a:t>
            </a:r>
            <a:endParaRPr lang="ko-KR" altLang="en-US" sz="1600" dirty="0">
              <a:solidFill>
                <a:schemeClr val="tx1"/>
              </a:solidFill>
            </a:endParaRPr>
          </a:p>
        </p:txBody>
      </p:sp>
      <p:sp>
        <p:nvSpPr>
          <p:cNvPr id="80" name="Down Arrow 79"/>
          <p:cNvSpPr/>
          <p:nvPr/>
        </p:nvSpPr>
        <p:spPr>
          <a:xfrm>
            <a:off x="9776164" y="5049546"/>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rPr>
              <a:t>Dequeue</a:t>
            </a:r>
            <a:r>
              <a:rPr lang="en-US" altLang="ko-KR" sz="1400" dirty="0">
                <a:solidFill>
                  <a:schemeClr val="tx1"/>
                </a:solidFill>
              </a:rPr>
              <a:t> Shin</a:t>
            </a:r>
            <a:endParaRPr lang="ko-KR" altLang="en-US" sz="1400" dirty="0">
              <a:solidFill>
                <a:schemeClr val="tx1"/>
              </a:solidFill>
            </a:endParaRPr>
          </a:p>
        </p:txBody>
      </p:sp>
      <p:sp>
        <p:nvSpPr>
          <p:cNvPr id="81" name="Down Arrow 80"/>
          <p:cNvSpPr/>
          <p:nvPr/>
        </p:nvSpPr>
        <p:spPr>
          <a:xfrm>
            <a:off x="9704157" y="6323310"/>
            <a:ext cx="1872208" cy="432048"/>
          </a:xfrm>
          <a:prstGeom prst="downArrow">
            <a:avLst>
              <a:gd name="adj1" fmla="val 75026"/>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tx1"/>
                </a:solidFill>
              </a:rPr>
              <a:t>Dequeue</a:t>
            </a:r>
            <a:r>
              <a:rPr lang="en-US" altLang="ko-KR" sz="1400" dirty="0">
                <a:solidFill>
                  <a:schemeClr val="tx1"/>
                </a:solidFill>
              </a:rPr>
              <a:t> Moon</a:t>
            </a:r>
            <a:endParaRPr lang="ko-KR" altLang="en-US" sz="1400" dirty="0">
              <a:solidFill>
                <a:schemeClr val="tx1"/>
              </a:solidFill>
            </a:endParaRPr>
          </a:p>
        </p:txBody>
      </p:sp>
      <p:sp>
        <p:nvSpPr>
          <p:cNvPr id="28" name="Slide Number Placeholder 3"/>
          <p:cNvSpPr>
            <a:spLocks noGrp="1"/>
          </p:cNvSpPr>
          <p:nvPr>
            <p:ph type="sldNum" sz="quarter" idx="12"/>
          </p:nvPr>
        </p:nvSpPr>
        <p:spPr>
          <a:xfrm>
            <a:off x="11280577" y="6620808"/>
            <a:ext cx="828212" cy="216024"/>
          </a:xfrm>
        </p:spPr>
        <p:txBody>
          <a:bodyPr/>
          <a:lstStyle/>
          <a:p>
            <a:r>
              <a:rPr lang="en-US" altLang="ko-KR" dirty="0" smtClean="0"/>
              <a:t>28</a:t>
            </a:r>
            <a:endParaRPr lang="ko-KR" altLang="en-US" dirty="0"/>
          </a:p>
        </p:txBody>
      </p:sp>
    </p:spTree>
    <p:extLst>
      <p:ext uri="{BB962C8B-B14F-4D97-AF65-F5344CB8AC3E}">
        <p14:creationId xmlns:p14="http://schemas.microsoft.com/office/powerpoint/2010/main" val="349129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77" grpId="0" animBg="1"/>
      <p:bldP spid="78" grpId="0" animBg="1"/>
      <p:bldP spid="79" grpId="0" animBg="1"/>
      <p:bldP spid="80" grpId="0" animBg="1"/>
      <p:bldP spid="8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29614"/>
            <a:ext cx="10353762" cy="970450"/>
          </a:xfrm>
        </p:spPr>
        <p:txBody>
          <a:bodyPr/>
          <a:lstStyle/>
          <a:p>
            <a:r>
              <a:rPr lang="en-US" altLang="ko-KR" dirty="0" smtClean="0"/>
              <a:t>Implementation of </a:t>
            </a:r>
            <a:r>
              <a:rPr lang="en-US" altLang="ko-KR" dirty="0"/>
              <a:t>Queue</a:t>
            </a:r>
            <a:endParaRPr lang="ko-KR" altLang="en-US" dirty="0"/>
          </a:p>
        </p:txBody>
      </p:sp>
      <p:sp>
        <p:nvSpPr>
          <p:cNvPr id="3" name="Content Placeholder 2"/>
          <p:cNvSpPr>
            <a:spLocks noGrp="1"/>
          </p:cNvSpPr>
          <p:nvPr>
            <p:ph idx="1"/>
          </p:nvPr>
        </p:nvSpPr>
        <p:spPr>
          <a:xfrm>
            <a:off x="3711147" y="921525"/>
            <a:ext cx="7994822" cy="1953480"/>
          </a:xfrm>
        </p:spPr>
        <p:txBody>
          <a:bodyPr>
            <a:normAutofit fontScale="92500" lnSpcReduction="10000"/>
          </a:bodyPr>
          <a:lstStyle/>
          <a:p>
            <a:r>
              <a:rPr lang="en-US" altLang="ko-KR" dirty="0"/>
              <a:t>Python code of a </a:t>
            </a:r>
            <a:r>
              <a:rPr lang="en-US" altLang="ko-KR" dirty="0" smtClean="0"/>
              <a:t>queue</a:t>
            </a:r>
            <a:endParaRPr lang="en-US" altLang="ko-KR" dirty="0"/>
          </a:p>
          <a:p>
            <a:pPr lvl="1"/>
            <a:r>
              <a:rPr lang="en-US" altLang="ko-KR" dirty="0"/>
              <a:t>Utilizing a singly linked list</a:t>
            </a:r>
          </a:p>
          <a:p>
            <a:pPr lvl="1"/>
            <a:r>
              <a:rPr lang="en-US" altLang="ko-KR" dirty="0"/>
              <a:t>To </a:t>
            </a:r>
            <a:r>
              <a:rPr lang="en-US" altLang="ko-KR" dirty="0" err="1" smtClean="0"/>
              <a:t>enqueue</a:t>
            </a:r>
            <a:r>
              <a:rPr lang="en-US" altLang="ko-KR" dirty="0" smtClean="0"/>
              <a:t> </a:t>
            </a:r>
            <a:r>
              <a:rPr lang="en-US" altLang="ko-KR" dirty="0"/>
              <a:t>an instance</a:t>
            </a:r>
          </a:p>
          <a:p>
            <a:pPr lvl="2"/>
            <a:r>
              <a:rPr lang="en-US" altLang="ko-KR" dirty="0"/>
              <a:t>1 retrieval count</a:t>
            </a:r>
          </a:p>
          <a:p>
            <a:pPr lvl="1"/>
            <a:r>
              <a:rPr lang="en-US" altLang="ko-KR" dirty="0"/>
              <a:t>To </a:t>
            </a:r>
            <a:r>
              <a:rPr lang="en-US" altLang="ko-KR" dirty="0" err="1" smtClean="0"/>
              <a:t>dequeue</a:t>
            </a:r>
            <a:r>
              <a:rPr lang="en-US" altLang="ko-KR" dirty="0" smtClean="0"/>
              <a:t> </a:t>
            </a:r>
            <a:r>
              <a:rPr lang="en-US" altLang="ko-KR" dirty="0"/>
              <a:t>an instance</a:t>
            </a:r>
          </a:p>
          <a:p>
            <a:pPr lvl="2"/>
            <a:r>
              <a:rPr lang="en-US" altLang="ko-KR" dirty="0"/>
              <a:t>1 retrieval count</a:t>
            </a:r>
          </a:p>
          <a:p>
            <a:pPr lvl="1"/>
            <a:endParaRPr lang="ko-KR" altLang="en-US" dirty="0"/>
          </a:p>
          <a:p>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29</a:t>
            </a:fld>
            <a:endParaRPr lang="ko-KR" altLang="en-US"/>
          </a:p>
        </p:txBody>
      </p:sp>
      <p:pic>
        <p:nvPicPr>
          <p:cNvPr id="6" name="Picture 5"/>
          <p:cNvPicPr>
            <a:picLocks noChangeAspect="1"/>
          </p:cNvPicPr>
          <p:nvPr/>
        </p:nvPicPr>
        <p:blipFill rotWithShape="1">
          <a:blip r:embed="rId3"/>
          <a:srcRect r="17418"/>
          <a:stretch/>
        </p:blipFill>
        <p:spPr>
          <a:xfrm>
            <a:off x="3282649" y="2748604"/>
            <a:ext cx="8610219" cy="3726335"/>
          </a:xfrm>
          <a:prstGeom prst="rect">
            <a:avLst/>
          </a:prstGeom>
        </p:spPr>
      </p:pic>
    </p:spTree>
    <p:extLst>
      <p:ext uri="{BB962C8B-B14F-4D97-AF65-F5344CB8AC3E}">
        <p14:creationId xmlns:p14="http://schemas.microsoft.com/office/powerpoint/2010/main" val="2314710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Array for List</a:t>
            </a:r>
            <a:endParaRPr lang="ko-KR" altLang="en-US" dirty="0"/>
          </a:p>
        </p:txBody>
      </p:sp>
      <p:sp>
        <p:nvSpPr>
          <p:cNvPr id="3" name="Text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2"/>
          </p:nvPr>
        </p:nvSpPr>
        <p:spPr/>
        <p:txBody>
          <a:bodyPr/>
          <a:lstStyle/>
          <a:p>
            <a:fld id="{85CD3E9B-A789-4DCF-960C-49E4EDB7DF3D}" type="slidenum">
              <a:rPr lang="ko-KR" altLang="en-US" smtClean="0"/>
              <a:t>3</a:t>
            </a:fld>
            <a:endParaRPr lang="ko-KR" altLang="en-US"/>
          </a:p>
        </p:txBody>
      </p:sp>
    </p:spTree>
    <p:extLst>
      <p:ext uri="{BB962C8B-B14F-4D97-AF65-F5344CB8AC3E}">
        <p14:creationId xmlns:p14="http://schemas.microsoft.com/office/powerpoint/2010/main" val="2810461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609600"/>
            <a:ext cx="9286357" cy="827021"/>
          </a:xfrm>
        </p:spPr>
        <p:txBody>
          <a:bodyPr/>
          <a:lstStyle/>
          <a:p>
            <a:r>
              <a:rPr lang="en-US" altLang="ko-KR" dirty="0" smtClean="0"/>
              <a:t>Scenario for List</a:t>
            </a:r>
            <a:endParaRPr lang="ko-KR" altLang="en-US" dirty="0"/>
          </a:p>
        </p:txBody>
      </p:sp>
      <p:sp>
        <p:nvSpPr>
          <p:cNvPr id="3" name="Content Placeholder 2"/>
          <p:cNvSpPr>
            <a:spLocks noGrp="1"/>
          </p:cNvSpPr>
          <p:nvPr>
            <p:ph idx="1"/>
          </p:nvPr>
        </p:nvSpPr>
        <p:spPr>
          <a:xfrm>
            <a:off x="3223655" y="1575707"/>
            <a:ext cx="5410944" cy="4925144"/>
          </a:xfrm>
        </p:spPr>
        <p:txBody>
          <a:bodyPr>
            <a:normAutofit fontScale="92500" lnSpcReduction="20000"/>
          </a:bodyPr>
          <a:lstStyle/>
          <a:p>
            <a:r>
              <a:rPr lang="en-US" altLang="ko-KR" dirty="0" smtClean="0"/>
              <a:t>You are looking for </a:t>
            </a:r>
            <a:r>
              <a:rPr lang="en-US" altLang="ko-KR" dirty="0" err="1" smtClean="0"/>
              <a:t>Koh</a:t>
            </a:r>
            <a:r>
              <a:rPr lang="en-US" altLang="ko-KR" dirty="0" smtClean="0"/>
              <a:t> in the mass public</a:t>
            </a:r>
          </a:p>
          <a:p>
            <a:pPr lvl="1"/>
            <a:r>
              <a:rPr lang="en-US" altLang="ko-KR" dirty="0" smtClean="0"/>
              <a:t>You are going to ask one by one “Are you Ms. </a:t>
            </a:r>
            <a:r>
              <a:rPr lang="en-US" altLang="ko-KR" dirty="0" err="1" smtClean="0"/>
              <a:t>Koh</a:t>
            </a:r>
            <a:r>
              <a:rPr lang="en-US" altLang="ko-KR" dirty="0" smtClean="0"/>
              <a:t>?”</a:t>
            </a:r>
          </a:p>
          <a:p>
            <a:pPr lvl="1"/>
            <a:r>
              <a:rPr lang="en-US" altLang="ko-KR" dirty="0" smtClean="0"/>
              <a:t>Sometimes, you ask the question to a person multiple times</a:t>
            </a:r>
          </a:p>
          <a:p>
            <a:pPr lvl="1"/>
            <a:r>
              <a:rPr lang="en-US" altLang="ko-KR" dirty="0" smtClean="0"/>
              <a:t>You realize that this is not going to work!</a:t>
            </a:r>
          </a:p>
          <a:p>
            <a:pPr lvl="1"/>
            <a:r>
              <a:rPr lang="en-US" altLang="ko-KR" dirty="0" smtClean="0"/>
              <a:t>So, you line up the people and again ask the question one-by-one</a:t>
            </a:r>
          </a:p>
          <a:p>
            <a:r>
              <a:rPr lang="en-US" altLang="ko-KR" dirty="0" smtClean="0"/>
              <a:t>You are looking for a restroom on the floor</a:t>
            </a:r>
          </a:p>
          <a:p>
            <a:pPr lvl="1"/>
            <a:r>
              <a:rPr lang="en-US" altLang="ko-KR" dirty="0" smtClean="0"/>
              <a:t>The floor has a long corridor, and every room has an entrance to the corridor</a:t>
            </a:r>
          </a:p>
          <a:p>
            <a:pPr lvl="1"/>
            <a:r>
              <a:rPr lang="en-US" altLang="ko-KR" dirty="0" smtClean="0"/>
              <a:t>You only need to follow the corridor</a:t>
            </a:r>
          </a:p>
          <a:p>
            <a:r>
              <a:rPr lang="en-US" altLang="ko-KR" dirty="0" smtClean="0"/>
              <a:t>You have a dump of information of customers </a:t>
            </a:r>
          </a:p>
          <a:p>
            <a:pPr lvl="1"/>
            <a:r>
              <a:rPr lang="en-US" altLang="ko-KR" dirty="0" smtClean="0"/>
              <a:t>How to store, search, and manipulate the information</a:t>
            </a:r>
          </a:p>
          <a:p>
            <a:r>
              <a:rPr lang="en-US" altLang="ko-KR" dirty="0" smtClean="0"/>
              <a:t>You line them up as a </a:t>
            </a:r>
            <a:r>
              <a:rPr lang="en-US" altLang="ko-KR" b="1" i="1" dirty="0" smtClean="0"/>
              <a:t>list</a:t>
            </a:r>
            <a:r>
              <a:rPr lang="en-US" altLang="ko-KR" dirty="0" smtClean="0"/>
              <a:t>!</a:t>
            </a:r>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4</a:t>
            </a:fld>
            <a:endParaRPr lang="ko-KR" altLang="en-US"/>
          </a:p>
        </p:txBody>
      </p:sp>
      <p:pic>
        <p:nvPicPr>
          <p:cNvPr id="1026" name="Picture 2" descr="http://naturalpatriot.org/wp-content/uploads/2007/10/vot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7532" y="2632373"/>
            <a:ext cx="2632957" cy="1852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iaranmcg94.files.wordpress.com/2011/04/int_corridor_05-28-09_final-color-ti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532" y="4648597"/>
            <a:ext cx="2632957" cy="1974718"/>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9289874" y="2200324"/>
            <a:ext cx="2448272" cy="360040"/>
          </a:xfrm>
          <a:prstGeom prst="downArrow">
            <a:avLst>
              <a:gd name="adj1" fmla="val 703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2" name="Picture 8" descr="http://www.intifada-palestine.com/wp-content/uploads/2011/07/mass_demo_for_qadaffi_july_7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7532" y="374766"/>
            <a:ext cx="2632957" cy="175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12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2379" y="181794"/>
            <a:ext cx="9430592" cy="896971"/>
          </a:xfrm>
        </p:spPr>
        <p:txBody>
          <a:bodyPr/>
          <a:lstStyle/>
          <a:p>
            <a:r>
              <a:rPr lang="en-US" altLang="ko-KR" dirty="0" smtClean="0"/>
              <a:t>Abstract Data Types</a:t>
            </a:r>
            <a:endParaRPr lang="ko-KR" altLang="en-US" dirty="0"/>
          </a:p>
        </p:txBody>
      </p:sp>
      <p:sp>
        <p:nvSpPr>
          <p:cNvPr id="3" name="Content Placeholder 2"/>
          <p:cNvSpPr>
            <a:spLocks noGrp="1"/>
          </p:cNvSpPr>
          <p:nvPr>
            <p:ph idx="1"/>
          </p:nvPr>
        </p:nvSpPr>
        <p:spPr>
          <a:xfrm>
            <a:off x="2868385" y="1078765"/>
            <a:ext cx="9323615" cy="5501649"/>
          </a:xfrm>
        </p:spPr>
        <p:txBody>
          <a:bodyPr>
            <a:normAutofit/>
          </a:bodyPr>
          <a:lstStyle/>
          <a:p>
            <a:r>
              <a:rPr lang="en-US" altLang="ko-KR" dirty="0"/>
              <a:t>An abstract data type (ADT) is an abstraction of a data structure</a:t>
            </a:r>
          </a:p>
          <a:p>
            <a:pPr lvl="1"/>
            <a:r>
              <a:rPr lang="en-US" altLang="ko-KR" dirty="0"/>
              <a:t>An ADT specifies:</a:t>
            </a:r>
          </a:p>
          <a:p>
            <a:pPr lvl="2"/>
            <a:r>
              <a:rPr lang="en-US" altLang="ko-KR" dirty="0"/>
              <a:t>Data stored</a:t>
            </a:r>
          </a:p>
          <a:p>
            <a:pPr lvl="2"/>
            <a:r>
              <a:rPr lang="en-US" altLang="ko-KR" dirty="0"/>
              <a:t>Operations on the data</a:t>
            </a:r>
          </a:p>
          <a:p>
            <a:pPr lvl="2"/>
            <a:r>
              <a:rPr lang="en-US" altLang="ko-KR" dirty="0"/>
              <a:t>Error conditions associated with operations</a:t>
            </a:r>
          </a:p>
          <a:p>
            <a:r>
              <a:rPr lang="en-US" altLang="ko-KR" dirty="0"/>
              <a:t>Example: ADT modeling a simple stock trading system</a:t>
            </a:r>
          </a:p>
          <a:p>
            <a:pPr lvl="1"/>
            <a:r>
              <a:rPr lang="en-US" altLang="ko-KR" dirty="0"/>
              <a:t>The data stored are buy/sell orders</a:t>
            </a:r>
          </a:p>
          <a:p>
            <a:pPr lvl="1"/>
            <a:r>
              <a:rPr lang="en-US" altLang="ko-KR" dirty="0"/>
              <a:t>The operations supported are</a:t>
            </a:r>
          </a:p>
          <a:p>
            <a:pPr lvl="2"/>
            <a:r>
              <a:rPr lang="en-US" altLang="ko-KR" dirty="0"/>
              <a:t>order buy(stock, shares, price)</a:t>
            </a:r>
          </a:p>
          <a:p>
            <a:pPr lvl="2"/>
            <a:r>
              <a:rPr lang="en-US" altLang="ko-KR" dirty="0"/>
              <a:t>order sell(stock, shares, price)</a:t>
            </a:r>
          </a:p>
          <a:p>
            <a:pPr lvl="2"/>
            <a:r>
              <a:rPr lang="en-US" altLang="ko-KR" dirty="0"/>
              <a:t>void cancel(order)</a:t>
            </a:r>
          </a:p>
          <a:p>
            <a:pPr lvl="1"/>
            <a:r>
              <a:rPr lang="en-US" altLang="ko-KR" dirty="0"/>
              <a:t>Error conditions:</a:t>
            </a:r>
          </a:p>
          <a:p>
            <a:pPr lvl="2"/>
            <a:r>
              <a:rPr lang="en-US" altLang="ko-KR" dirty="0"/>
              <a:t>Buy/sell a nonexistent stock</a:t>
            </a:r>
          </a:p>
          <a:p>
            <a:pPr lvl="2"/>
            <a:r>
              <a:rPr lang="en-US" altLang="ko-KR" dirty="0"/>
              <a:t>Cancel a nonexistent order</a:t>
            </a:r>
          </a:p>
          <a:p>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5</a:t>
            </a:fld>
            <a:endParaRPr lang="ko-KR" altLang="en-US"/>
          </a:p>
        </p:txBody>
      </p:sp>
      <p:grpSp>
        <p:nvGrpSpPr>
          <p:cNvPr id="15" name="Group 14"/>
          <p:cNvGrpSpPr/>
          <p:nvPr/>
        </p:nvGrpSpPr>
        <p:grpSpPr>
          <a:xfrm>
            <a:off x="7968208" y="4530918"/>
            <a:ext cx="2148160" cy="1850411"/>
            <a:chOff x="5664200" y="3866226"/>
            <a:chExt cx="2148160" cy="1850411"/>
          </a:xfrm>
        </p:grpSpPr>
        <p:grpSp>
          <p:nvGrpSpPr>
            <p:cNvPr id="6" name="Group 5"/>
            <p:cNvGrpSpPr>
              <a:grpSpLocks/>
            </p:cNvGrpSpPr>
            <p:nvPr/>
          </p:nvGrpSpPr>
          <p:grpSpPr bwMode="auto">
            <a:xfrm>
              <a:off x="5670823" y="4437112"/>
              <a:ext cx="2141537" cy="1279525"/>
              <a:chOff x="2355" y="1713"/>
              <a:chExt cx="1349" cy="806"/>
            </a:xfrm>
          </p:grpSpPr>
          <p:sp>
            <p:nvSpPr>
              <p:cNvPr id="7" name="Freeform 6"/>
              <p:cNvSpPr>
                <a:spLocks/>
              </p:cNvSpPr>
              <p:nvPr/>
            </p:nvSpPr>
            <p:spPr bwMode="auto">
              <a:xfrm>
                <a:off x="2355" y="1713"/>
                <a:ext cx="1349" cy="806"/>
              </a:xfrm>
              <a:custGeom>
                <a:avLst/>
                <a:gdLst>
                  <a:gd name="T0" fmla="*/ 257 w 1512"/>
                  <a:gd name="T1" fmla="*/ 33 h 1411"/>
                  <a:gd name="T2" fmla="*/ 433 w 1512"/>
                  <a:gd name="T3" fmla="*/ 21 h 1411"/>
                  <a:gd name="T4" fmla="*/ 433 w 1512"/>
                  <a:gd name="T5" fmla="*/ 115 h 1411"/>
                  <a:gd name="T6" fmla="*/ 51 w 1512"/>
                  <a:gd name="T7" fmla="*/ 262 h 1411"/>
                  <a:gd name="T8" fmla="*/ 166 w 1512"/>
                  <a:gd name="T9" fmla="*/ 434 h 1411"/>
                  <a:gd name="T10" fmla="*/ 1045 w 1512"/>
                  <a:gd name="T11" fmla="*/ 419 h 1411"/>
                  <a:gd name="T12" fmla="*/ 1121 w 1512"/>
                  <a:gd name="T13" fmla="*/ 243 h 1411"/>
                  <a:gd name="T14" fmla="*/ 708 w 1512"/>
                  <a:gd name="T15" fmla="*/ 106 h 1411"/>
                  <a:gd name="T16" fmla="*/ 761 w 1512"/>
                  <a:gd name="T17" fmla="*/ 11 h 1411"/>
                  <a:gd name="T18" fmla="*/ 945 w 1512"/>
                  <a:gd name="T19" fmla="*/ 36 h 14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12"/>
                  <a:gd name="T31" fmla="*/ 0 h 1411"/>
                  <a:gd name="T32" fmla="*/ 1512 w 1512"/>
                  <a:gd name="T33" fmla="*/ 1411 h 14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12" h="1411">
                    <a:moveTo>
                      <a:pt x="323" y="102"/>
                    </a:moveTo>
                    <a:cubicBezTo>
                      <a:pt x="360" y="96"/>
                      <a:pt x="507" y="22"/>
                      <a:pt x="544" y="63"/>
                    </a:cubicBezTo>
                    <a:cubicBezTo>
                      <a:pt x="581" y="104"/>
                      <a:pt x="624" y="228"/>
                      <a:pt x="544" y="351"/>
                    </a:cubicBezTo>
                    <a:cubicBezTo>
                      <a:pt x="464" y="474"/>
                      <a:pt x="120" y="640"/>
                      <a:pt x="64" y="803"/>
                    </a:cubicBezTo>
                    <a:cubicBezTo>
                      <a:pt x="8" y="966"/>
                      <a:pt x="0" y="1251"/>
                      <a:pt x="208" y="1331"/>
                    </a:cubicBezTo>
                    <a:cubicBezTo>
                      <a:pt x="416" y="1411"/>
                      <a:pt x="1112" y="1381"/>
                      <a:pt x="1312" y="1283"/>
                    </a:cubicBezTo>
                    <a:cubicBezTo>
                      <a:pt x="1512" y="1185"/>
                      <a:pt x="1478" y="905"/>
                      <a:pt x="1408" y="745"/>
                    </a:cubicBezTo>
                    <a:cubicBezTo>
                      <a:pt x="1338" y="585"/>
                      <a:pt x="964" y="441"/>
                      <a:pt x="889" y="323"/>
                    </a:cubicBezTo>
                    <a:cubicBezTo>
                      <a:pt x="814" y="205"/>
                      <a:pt x="906" y="70"/>
                      <a:pt x="956" y="35"/>
                    </a:cubicBezTo>
                    <a:cubicBezTo>
                      <a:pt x="1006" y="0"/>
                      <a:pt x="1139" y="95"/>
                      <a:pt x="1187" y="111"/>
                    </a:cubicBezTo>
                  </a:path>
                </a:pathLst>
              </a:custGeom>
              <a:no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8" name="Oval 7"/>
              <p:cNvSpPr>
                <a:spLocks noChangeArrowheads="1"/>
              </p:cNvSpPr>
              <p:nvPr/>
            </p:nvSpPr>
            <p:spPr bwMode="auto">
              <a:xfrm>
                <a:off x="2621" y="2084"/>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9" name="Oval 8"/>
              <p:cNvSpPr>
                <a:spLocks noChangeArrowheads="1"/>
              </p:cNvSpPr>
              <p:nvPr/>
            </p:nvSpPr>
            <p:spPr bwMode="auto">
              <a:xfrm>
                <a:off x="3150" y="2084"/>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10" name="Oval 9"/>
              <p:cNvSpPr>
                <a:spLocks noChangeArrowheads="1"/>
              </p:cNvSpPr>
              <p:nvPr/>
            </p:nvSpPr>
            <p:spPr bwMode="auto">
              <a:xfrm>
                <a:off x="2841" y="2151"/>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11" name="Oval 10"/>
              <p:cNvSpPr>
                <a:spLocks noChangeArrowheads="1"/>
              </p:cNvSpPr>
              <p:nvPr/>
            </p:nvSpPr>
            <p:spPr bwMode="auto">
              <a:xfrm>
                <a:off x="3302" y="2236"/>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12" name="Oval 11"/>
              <p:cNvSpPr>
                <a:spLocks noChangeArrowheads="1"/>
              </p:cNvSpPr>
              <p:nvPr/>
            </p:nvSpPr>
            <p:spPr bwMode="auto">
              <a:xfrm>
                <a:off x="2572" y="2324"/>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sp>
            <p:nvSpPr>
              <p:cNvPr id="13" name="Oval 12"/>
              <p:cNvSpPr>
                <a:spLocks noChangeArrowheads="1"/>
              </p:cNvSpPr>
              <p:nvPr/>
            </p:nvSpPr>
            <p:spPr bwMode="auto">
              <a:xfrm>
                <a:off x="2965" y="2353"/>
                <a:ext cx="173" cy="115"/>
              </a:xfrm>
              <a:prstGeom prst="ellipse">
                <a:avLst/>
              </a:prstGeom>
              <a:solidFill>
                <a:srgbClr val="CCFFFF"/>
              </a:solidFill>
              <a:ln w="9525">
                <a:solidFill>
                  <a:schemeClr val="tx1"/>
                </a:solidFill>
                <a:round/>
                <a:headEnd/>
                <a:tailEnd/>
              </a:ln>
            </p:spPr>
            <p:txBody>
              <a:bodyPr wrap="none" lIns="0" tIns="0" rIns="0" bIns="0" anchor="ctr"/>
              <a:lstStyle>
                <a:defPPr>
                  <a:defRPr lang="en-US"/>
                </a:defPPr>
                <a:lvl1pPr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1pPr>
                <a:lvl2pPr marL="4572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2pPr>
                <a:lvl3pPr marL="9144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3pPr>
                <a:lvl4pPr marL="13716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4pPr>
                <a:lvl5pPr marL="1828800" algn="ctr" rtl="0" eaLnBrk="0" fontAlgn="base" hangingPunct="0">
                  <a:spcBef>
                    <a:spcPct val="0"/>
                  </a:spcBef>
                  <a:spcAft>
                    <a:spcPct val="0"/>
                  </a:spcAft>
                  <a:defRPr sz="1200" kern="1200">
                    <a:solidFill>
                      <a:schemeClr val="tx1"/>
                    </a:solidFill>
                    <a:latin typeface="Tahoma" pitchFamily="34" charset="0"/>
                    <a:ea typeface="굴림" pitchFamily="50" charset="-127"/>
                    <a:cs typeface="+mn-cs"/>
                  </a:defRPr>
                </a:lvl5pPr>
                <a:lvl6pPr marL="2286000" algn="l" defTabSz="914400" rtl="0" eaLnBrk="1" latinLnBrk="0" hangingPunct="1">
                  <a:defRPr sz="1200" kern="1200">
                    <a:solidFill>
                      <a:schemeClr val="tx1"/>
                    </a:solidFill>
                    <a:latin typeface="Tahoma" pitchFamily="34" charset="0"/>
                    <a:ea typeface="굴림" pitchFamily="50" charset="-127"/>
                    <a:cs typeface="+mn-cs"/>
                  </a:defRPr>
                </a:lvl6pPr>
                <a:lvl7pPr marL="2743200" algn="l" defTabSz="914400" rtl="0" eaLnBrk="1" latinLnBrk="0" hangingPunct="1">
                  <a:defRPr sz="1200" kern="1200">
                    <a:solidFill>
                      <a:schemeClr val="tx1"/>
                    </a:solidFill>
                    <a:latin typeface="Tahoma" pitchFamily="34" charset="0"/>
                    <a:ea typeface="굴림" pitchFamily="50" charset="-127"/>
                    <a:cs typeface="+mn-cs"/>
                  </a:defRPr>
                </a:lvl7pPr>
                <a:lvl8pPr marL="3200400" algn="l" defTabSz="914400" rtl="0" eaLnBrk="1" latinLnBrk="0" hangingPunct="1">
                  <a:defRPr sz="1200" kern="1200">
                    <a:solidFill>
                      <a:schemeClr val="tx1"/>
                    </a:solidFill>
                    <a:latin typeface="Tahoma" pitchFamily="34" charset="0"/>
                    <a:ea typeface="굴림" pitchFamily="50" charset="-127"/>
                    <a:cs typeface="+mn-cs"/>
                  </a:defRPr>
                </a:lvl8pPr>
                <a:lvl9pPr marL="3657600" algn="l" defTabSz="914400" rtl="0" eaLnBrk="1" latinLnBrk="0" hangingPunct="1">
                  <a:defRPr sz="1200" kern="1200">
                    <a:solidFill>
                      <a:schemeClr val="tx1"/>
                    </a:solidFill>
                    <a:latin typeface="Tahoma" pitchFamily="34" charset="0"/>
                    <a:ea typeface="굴림" pitchFamily="50" charset="-127"/>
                    <a:cs typeface="+mn-cs"/>
                  </a:defRPr>
                </a:lvl9pPr>
              </a:lstStyle>
              <a:p>
                <a:endParaRPr lang="ko-KR" altLang="en-US"/>
              </a:p>
            </p:txBody>
          </p:sp>
        </p:grpSp>
        <p:sp>
          <p:nvSpPr>
            <p:cNvPr id="5" name="Freeform 4"/>
            <p:cNvSpPr/>
            <p:nvPr/>
          </p:nvSpPr>
          <p:spPr>
            <a:xfrm>
              <a:off x="6790267" y="3970867"/>
              <a:ext cx="965200" cy="609600"/>
            </a:xfrm>
            <a:custGeom>
              <a:avLst/>
              <a:gdLst>
                <a:gd name="connsiteX0" fmla="*/ 0 w 965200"/>
                <a:gd name="connsiteY0" fmla="*/ 609600 h 609600"/>
                <a:gd name="connsiteX1" fmla="*/ 296333 w 965200"/>
                <a:gd name="connsiteY1" fmla="*/ 127000 h 609600"/>
                <a:gd name="connsiteX2" fmla="*/ 965200 w 965200"/>
                <a:gd name="connsiteY2" fmla="*/ 0 h 609600"/>
              </a:gdLst>
              <a:ahLst/>
              <a:cxnLst>
                <a:cxn ang="0">
                  <a:pos x="connsiteX0" y="connsiteY0"/>
                </a:cxn>
                <a:cxn ang="0">
                  <a:pos x="connsiteX1" y="connsiteY1"/>
                </a:cxn>
                <a:cxn ang="0">
                  <a:pos x="connsiteX2" y="connsiteY2"/>
                </a:cxn>
              </a:cxnLst>
              <a:rect l="l" t="t" r="r" b="b"/>
              <a:pathLst>
                <a:path w="965200" h="609600">
                  <a:moveTo>
                    <a:pt x="0" y="609600"/>
                  </a:moveTo>
                  <a:cubicBezTo>
                    <a:pt x="67733" y="419100"/>
                    <a:pt x="135466" y="228600"/>
                    <a:pt x="296333" y="127000"/>
                  </a:cubicBezTo>
                  <a:cubicBezTo>
                    <a:pt x="457200" y="25400"/>
                    <a:pt x="826911" y="21167"/>
                    <a:pt x="965200" y="0"/>
                  </a:cubicBezTo>
                </a:path>
              </a:pathLst>
            </a:cu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Freeform 13"/>
            <p:cNvSpPr/>
            <p:nvPr/>
          </p:nvSpPr>
          <p:spPr>
            <a:xfrm>
              <a:off x="5664200" y="3866226"/>
              <a:ext cx="957769" cy="688841"/>
            </a:xfrm>
            <a:custGeom>
              <a:avLst/>
              <a:gdLst>
                <a:gd name="connsiteX0" fmla="*/ 0 w 957769"/>
                <a:gd name="connsiteY0" fmla="*/ 223174 h 688841"/>
                <a:gd name="connsiteX1" fmla="*/ 575733 w 957769"/>
                <a:gd name="connsiteY1" fmla="*/ 3041 h 688841"/>
                <a:gd name="connsiteX2" fmla="*/ 905933 w 957769"/>
                <a:gd name="connsiteY2" fmla="*/ 367107 h 688841"/>
                <a:gd name="connsiteX3" fmla="*/ 956733 w 957769"/>
                <a:gd name="connsiteY3" fmla="*/ 688841 h 688841"/>
              </a:gdLst>
              <a:ahLst/>
              <a:cxnLst>
                <a:cxn ang="0">
                  <a:pos x="connsiteX0" y="connsiteY0"/>
                </a:cxn>
                <a:cxn ang="0">
                  <a:pos x="connsiteX1" y="connsiteY1"/>
                </a:cxn>
                <a:cxn ang="0">
                  <a:pos x="connsiteX2" y="connsiteY2"/>
                </a:cxn>
                <a:cxn ang="0">
                  <a:pos x="connsiteX3" y="connsiteY3"/>
                </a:cxn>
              </a:cxnLst>
              <a:rect l="l" t="t" r="r" b="b"/>
              <a:pathLst>
                <a:path w="957769" h="688841">
                  <a:moveTo>
                    <a:pt x="0" y="223174"/>
                  </a:moveTo>
                  <a:cubicBezTo>
                    <a:pt x="212372" y="101113"/>
                    <a:pt x="424744" y="-20948"/>
                    <a:pt x="575733" y="3041"/>
                  </a:cubicBezTo>
                  <a:cubicBezTo>
                    <a:pt x="726722" y="27030"/>
                    <a:pt x="842433" y="252807"/>
                    <a:pt x="905933" y="367107"/>
                  </a:cubicBezTo>
                  <a:cubicBezTo>
                    <a:pt x="969433" y="481407"/>
                    <a:pt x="956733" y="688841"/>
                    <a:pt x="956733" y="688841"/>
                  </a:cubicBezTo>
                </a:path>
              </a:pathLst>
            </a:cu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6" name="TextBox 15"/>
          <p:cNvSpPr txBox="1"/>
          <p:nvPr/>
        </p:nvSpPr>
        <p:spPr>
          <a:xfrm>
            <a:off x="8421968" y="4161585"/>
            <a:ext cx="1363707" cy="369332"/>
          </a:xfrm>
          <a:prstGeom prst="rect">
            <a:avLst/>
          </a:prstGeom>
          <a:noFill/>
        </p:spPr>
        <p:txBody>
          <a:bodyPr wrap="none" rtlCol="0">
            <a:spAutoFit/>
          </a:bodyPr>
          <a:lstStyle/>
          <a:p>
            <a:r>
              <a:rPr lang="en-US" altLang="ko-KR" b="1" dirty="0"/>
              <a:t>Operations</a:t>
            </a:r>
            <a:endParaRPr lang="ko-KR" altLang="en-US" b="1" dirty="0"/>
          </a:p>
        </p:txBody>
      </p:sp>
      <p:sp>
        <p:nvSpPr>
          <p:cNvPr id="18" name="TextBox 17"/>
          <p:cNvSpPr txBox="1"/>
          <p:nvPr/>
        </p:nvSpPr>
        <p:spPr>
          <a:xfrm>
            <a:off x="8389124" y="5881807"/>
            <a:ext cx="1423659" cy="369332"/>
          </a:xfrm>
          <a:prstGeom prst="rect">
            <a:avLst/>
          </a:prstGeom>
          <a:noFill/>
        </p:spPr>
        <p:txBody>
          <a:bodyPr wrap="none" rtlCol="0">
            <a:spAutoFit/>
          </a:bodyPr>
          <a:lstStyle/>
          <a:p>
            <a:r>
              <a:rPr lang="en-US" altLang="ko-KR" b="1" dirty="0"/>
              <a:t>Data Stored</a:t>
            </a:r>
            <a:endParaRPr lang="ko-KR" altLang="en-US" b="1" dirty="0"/>
          </a:p>
        </p:txBody>
      </p:sp>
    </p:spTree>
    <p:extLst>
      <p:ext uri="{BB962C8B-B14F-4D97-AF65-F5344CB8AC3E}">
        <p14:creationId xmlns:p14="http://schemas.microsoft.com/office/powerpoint/2010/main" val="4179329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252" y="388032"/>
            <a:ext cx="10353762" cy="970450"/>
          </a:xfrm>
        </p:spPr>
        <p:txBody>
          <a:bodyPr/>
          <a:lstStyle/>
          <a:p>
            <a:r>
              <a:rPr lang="en-US" altLang="ko-KR" dirty="0" smtClean="0"/>
              <a:t>Creating a List by Array</a:t>
            </a:r>
            <a:endParaRPr lang="ko-KR" altLang="en-US" dirty="0"/>
          </a:p>
        </p:txBody>
      </p:sp>
      <p:sp>
        <p:nvSpPr>
          <p:cNvPr id="3" name="Content Placeholder 2"/>
          <p:cNvSpPr>
            <a:spLocks noGrp="1"/>
          </p:cNvSpPr>
          <p:nvPr>
            <p:ph idx="1"/>
          </p:nvPr>
        </p:nvSpPr>
        <p:spPr>
          <a:xfrm>
            <a:off x="2699657" y="1378632"/>
            <a:ext cx="8435280" cy="2404864"/>
          </a:xfrm>
        </p:spPr>
        <p:txBody>
          <a:bodyPr/>
          <a:lstStyle/>
          <a:p>
            <a:r>
              <a:rPr lang="en-US" altLang="ko-KR" dirty="0" smtClean="0"/>
              <a:t>Array (in our Python example, List, yet we will use only its index function)</a:t>
            </a:r>
          </a:p>
          <a:p>
            <a:pPr lvl="1"/>
            <a:r>
              <a:rPr lang="en-US" altLang="ko-KR" dirty="0" smtClean="0"/>
              <a:t>Each element is accessible by index</a:t>
            </a:r>
          </a:p>
          <a:p>
            <a:pPr lvl="1"/>
            <a:r>
              <a:rPr lang="en-US" altLang="ko-KR" dirty="0" smtClean="0"/>
              <a:t>Index is typically zero or a positive integer</a:t>
            </a:r>
          </a:p>
          <a:p>
            <a:pPr lvl="1"/>
            <a:r>
              <a:rPr lang="en-US" altLang="ko-KR" dirty="0" smtClean="0"/>
              <a:t>Very simple creation </a:t>
            </a:r>
          </a:p>
          <a:p>
            <a:pPr lvl="2"/>
            <a:r>
              <a:rPr lang="en-US" altLang="ko-KR" dirty="0" smtClean="0"/>
              <a:t>That’s why people use it</a:t>
            </a:r>
          </a:p>
          <a:p>
            <a:pPr lvl="2"/>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6</a:t>
            </a:fld>
            <a:endParaRPr lang="ko-KR" altLang="en-US"/>
          </a:p>
        </p:txBody>
      </p:sp>
      <p:sp>
        <p:nvSpPr>
          <p:cNvPr id="6" name="Rectangle 5"/>
          <p:cNvSpPr/>
          <p:nvPr/>
        </p:nvSpPr>
        <p:spPr>
          <a:xfrm>
            <a:off x="5293973" y="5355417"/>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7" name="Rectangle 6"/>
          <p:cNvSpPr/>
          <p:nvPr/>
        </p:nvSpPr>
        <p:spPr>
          <a:xfrm>
            <a:off x="6230077" y="5355417"/>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sp>
        <p:nvSpPr>
          <p:cNvPr id="8" name="Rectangle 7"/>
          <p:cNvSpPr/>
          <p:nvPr/>
        </p:nvSpPr>
        <p:spPr>
          <a:xfrm>
            <a:off x="7166181" y="5355417"/>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
            </a:r>
            <a:endParaRPr lang="ko-KR" altLang="en-US" dirty="0">
              <a:solidFill>
                <a:schemeClr val="tx1"/>
              </a:solidFill>
            </a:endParaRPr>
          </a:p>
        </p:txBody>
      </p:sp>
      <p:sp>
        <p:nvSpPr>
          <p:cNvPr id="9" name="Rectangle 8"/>
          <p:cNvSpPr/>
          <p:nvPr/>
        </p:nvSpPr>
        <p:spPr>
          <a:xfrm>
            <a:off x="8102285" y="5355417"/>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a:t>
            </a:r>
            <a:endParaRPr lang="ko-KR" altLang="en-US" dirty="0">
              <a:solidFill>
                <a:schemeClr val="tx1"/>
              </a:solidFill>
            </a:endParaRPr>
          </a:p>
        </p:txBody>
      </p:sp>
      <p:sp>
        <p:nvSpPr>
          <p:cNvPr id="10" name="Rectangle 9"/>
          <p:cNvSpPr/>
          <p:nvPr/>
        </p:nvSpPr>
        <p:spPr>
          <a:xfrm>
            <a:off x="9038389" y="5355417"/>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a:t>
            </a:r>
            <a:endParaRPr lang="ko-KR" altLang="en-US" dirty="0">
              <a:solidFill>
                <a:schemeClr val="tx1"/>
              </a:solidFill>
            </a:endParaRPr>
          </a:p>
        </p:txBody>
      </p:sp>
      <p:sp>
        <p:nvSpPr>
          <p:cNvPr id="12" name="Rectangle 11"/>
          <p:cNvSpPr/>
          <p:nvPr/>
        </p:nvSpPr>
        <p:spPr>
          <a:xfrm>
            <a:off x="5293973" y="398726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x[0]</a:t>
            </a:r>
            <a:endParaRPr lang="ko-KR" altLang="en-US" dirty="0">
              <a:solidFill>
                <a:schemeClr val="tx1"/>
              </a:solidFill>
            </a:endParaRPr>
          </a:p>
        </p:txBody>
      </p:sp>
      <p:sp>
        <p:nvSpPr>
          <p:cNvPr id="13" name="Rectangle 12"/>
          <p:cNvSpPr/>
          <p:nvPr/>
        </p:nvSpPr>
        <p:spPr>
          <a:xfrm>
            <a:off x="6230077" y="398726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x[1]</a:t>
            </a:r>
            <a:endParaRPr lang="ko-KR" altLang="en-US" dirty="0">
              <a:solidFill>
                <a:schemeClr val="tx1"/>
              </a:solidFill>
            </a:endParaRPr>
          </a:p>
        </p:txBody>
      </p:sp>
      <p:sp>
        <p:nvSpPr>
          <p:cNvPr id="14" name="Rectangle 13"/>
          <p:cNvSpPr/>
          <p:nvPr/>
        </p:nvSpPr>
        <p:spPr>
          <a:xfrm>
            <a:off x="7166181" y="398726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x[2]</a:t>
            </a:r>
            <a:endParaRPr lang="ko-KR" altLang="en-US" dirty="0">
              <a:solidFill>
                <a:schemeClr val="tx1"/>
              </a:solidFill>
            </a:endParaRPr>
          </a:p>
        </p:txBody>
      </p:sp>
      <p:sp>
        <p:nvSpPr>
          <p:cNvPr id="15" name="Rectangle 14"/>
          <p:cNvSpPr/>
          <p:nvPr/>
        </p:nvSpPr>
        <p:spPr>
          <a:xfrm>
            <a:off x="8102285" y="398726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x[3]</a:t>
            </a:r>
            <a:endParaRPr lang="ko-KR" altLang="en-US" dirty="0">
              <a:solidFill>
                <a:schemeClr val="tx1"/>
              </a:solidFill>
            </a:endParaRPr>
          </a:p>
        </p:txBody>
      </p:sp>
      <p:sp>
        <p:nvSpPr>
          <p:cNvPr id="16" name="Rectangle 15"/>
          <p:cNvSpPr/>
          <p:nvPr/>
        </p:nvSpPr>
        <p:spPr>
          <a:xfrm>
            <a:off x="9038389" y="398726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x[4]</a:t>
            </a:r>
            <a:endParaRPr lang="ko-KR" altLang="en-US" dirty="0">
              <a:solidFill>
                <a:schemeClr val="tx1"/>
              </a:solidFill>
            </a:endParaRPr>
          </a:p>
        </p:txBody>
      </p:sp>
      <p:cxnSp>
        <p:nvCxnSpPr>
          <p:cNvPr id="21" name="Straight Arrow Connector 20"/>
          <p:cNvCxnSpPr>
            <a:stCxn id="12" idx="2"/>
            <a:endCxn id="6" idx="0"/>
          </p:cNvCxnSpPr>
          <p:nvPr/>
        </p:nvCxnSpPr>
        <p:spPr>
          <a:xfrm>
            <a:off x="5690017" y="4635337"/>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a:endCxn id="7" idx="0"/>
          </p:cNvCxnSpPr>
          <p:nvPr/>
        </p:nvCxnSpPr>
        <p:spPr>
          <a:xfrm>
            <a:off x="6626121" y="4635337"/>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2"/>
            <a:endCxn id="8" idx="0"/>
          </p:cNvCxnSpPr>
          <p:nvPr/>
        </p:nvCxnSpPr>
        <p:spPr>
          <a:xfrm>
            <a:off x="7562225" y="4635337"/>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2"/>
            <a:endCxn id="9" idx="0"/>
          </p:cNvCxnSpPr>
          <p:nvPr/>
        </p:nvCxnSpPr>
        <p:spPr>
          <a:xfrm>
            <a:off x="8498329" y="4635337"/>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2"/>
            <a:endCxn id="10" idx="0"/>
          </p:cNvCxnSpPr>
          <p:nvPr/>
        </p:nvCxnSpPr>
        <p:spPr>
          <a:xfrm>
            <a:off x="9434433" y="4635337"/>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7379583" y="3107854"/>
            <a:ext cx="4270243" cy="477593"/>
          </a:xfrm>
          <a:prstGeom prst="rect">
            <a:avLst/>
          </a:prstGeom>
        </p:spPr>
      </p:pic>
    </p:spTree>
    <p:extLst>
      <p:ext uri="{BB962C8B-B14F-4D97-AF65-F5344CB8AC3E}">
        <p14:creationId xmlns:p14="http://schemas.microsoft.com/office/powerpoint/2010/main" val="2111854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238" y="242207"/>
            <a:ext cx="10353762" cy="970450"/>
          </a:xfrm>
        </p:spPr>
        <p:txBody>
          <a:bodyPr/>
          <a:lstStyle/>
          <a:p>
            <a:r>
              <a:rPr lang="en-US" altLang="ko-KR" dirty="0" smtClean="0"/>
              <a:t>Search procedure in array</a:t>
            </a:r>
            <a:endParaRPr lang="ko-KR" altLang="en-US" dirty="0"/>
          </a:p>
        </p:txBody>
      </p:sp>
      <p:sp>
        <p:nvSpPr>
          <p:cNvPr id="3" name="Content Placeholder 2"/>
          <p:cNvSpPr>
            <a:spLocks noGrp="1"/>
          </p:cNvSpPr>
          <p:nvPr>
            <p:ph idx="1"/>
          </p:nvPr>
        </p:nvSpPr>
        <p:spPr>
          <a:xfrm>
            <a:off x="2905643" y="1232807"/>
            <a:ext cx="8435280" cy="1108720"/>
          </a:xfrm>
        </p:spPr>
        <p:txBody>
          <a:bodyPr>
            <a:normAutofit fontScale="92500" lnSpcReduction="10000"/>
          </a:bodyPr>
          <a:lstStyle/>
          <a:p>
            <a:r>
              <a:rPr lang="en-US" altLang="ko-KR" dirty="0"/>
              <a:t>Let’s find ‘d’ and ‘c’ from the list in an array</a:t>
            </a:r>
          </a:p>
          <a:p>
            <a:pPr lvl="1"/>
            <a:r>
              <a:rPr lang="en-US" altLang="ko-KR" dirty="0"/>
              <a:t>Of course, you can use ‘</a:t>
            </a:r>
            <a:r>
              <a:rPr lang="en-US" altLang="ko-KR" i="1" dirty="0"/>
              <a:t>in</a:t>
            </a:r>
            <a:r>
              <a:rPr lang="en-US" altLang="ko-KR" dirty="0"/>
              <a:t>’, but we commit ourselves to use indexes only</a:t>
            </a:r>
          </a:p>
          <a:p>
            <a:r>
              <a:rPr lang="en-US" altLang="ko-KR" dirty="0"/>
              <a:t>Then, navigating from the first to the last until hit is the only way</a:t>
            </a:r>
          </a:p>
          <a:p>
            <a:endParaRPr lang="ko-KR" altLang="en-US" dirty="0"/>
          </a:p>
        </p:txBody>
      </p:sp>
      <p:sp>
        <p:nvSpPr>
          <p:cNvPr id="5" name="Rectangle 4"/>
          <p:cNvSpPr/>
          <p:nvPr/>
        </p:nvSpPr>
        <p:spPr>
          <a:xfrm>
            <a:off x="4212131" y="457377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6" name="Rectangle 5"/>
          <p:cNvSpPr/>
          <p:nvPr/>
        </p:nvSpPr>
        <p:spPr>
          <a:xfrm>
            <a:off x="5148235" y="457377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sp>
        <p:nvSpPr>
          <p:cNvPr id="7" name="Rectangle 6"/>
          <p:cNvSpPr/>
          <p:nvPr/>
        </p:nvSpPr>
        <p:spPr>
          <a:xfrm>
            <a:off x="6084339" y="457377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
            </a:r>
            <a:endParaRPr lang="ko-KR" altLang="en-US" dirty="0">
              <a:solidFill>
                <a:schemeClr val="tx1"/>
              </a:solidFill>
            </a:endParaRPr>
          </a:p>
        </p:txBody>
      </p:sp>
      <p:sp>
        <p:nvSpPr>
          <p:cNvPr id="8" name="Rectangle 7"/>
          <p:cNvSpPr/>
          <p:nvPr/>
        </p:nvSpPr>
        <p:spPr>
          <a:xfrm>
            <a:off x="7020443" y="457377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a:t>
            </a:r>
            <a:endParaRPr lang="ko-KR" altLang="en-US" dirty="0">
              <a:solidFill>
                <a:schemeClr val="tx1"/>
              </a:solidFill>
            </a:endParaRPr>
          </a:p>
        </p:txBody>
      </p:sp>
      <p:sp>
        <p:nvSpPr>
          <p:cNvPr id="9" name="Rectangle 8"/>
          <p:cNvSpPr/>
          <p:nvPr/>
        </p:nvSpPr>
        <p:spPr>
          <a:xfrm>
            <a:off x="7956547" y="4573775"/>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a:t>
            </a:r>
            <a:endParaRPr lang="ko-KR" altLang="en-US" dirty="0">
              <a:solidFill>
                <a:schemeClr val="tx1"/>
              </a:solidFill>
            </a:endParaRPr>
          </a:p>
        </p:txBody>
      </p:sp>
      <p:sp>
        <p:nvSpPr>
          <p:cNvPr id="10" name="Rectangle 9"/>
          <p:cNvSpPr/>
          <p:nvPr/>
        </p:nvSpPr>
        <p:spPr>
          <a:xfrm>
            <a:off x="4212131" y="3205623"/>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x[0]</a:t>
            </a:r>
            <a:endParaRPr lang="ko-KR" altLang="en-US" dirty="0">
              <a:solidFill>
                <a:schemeClr val="tx1"/>
              </a:solidFill>
            </a:endParaRPr>
          </a:p>
        </p:txBody>
      </p:sp>
      <p:sp>
        <p:nvSpPr>
          <p:cNvPr id="11" name="Rectangle 10"/>
          <p:cNvSpPr/>
          <p:nvPr/>
        </p:nvSpPr>
        <p:spPr>
          <a:xfrm>
            <a:off x="5148235" y="3205623"/>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x[1]</a:t>
            </a:r>
            <a:endParaRPr lang="ko-KR" altLang="en-US" dirty="0">
              <a:solidFill>
                <a:schemeClr val="tx1"/>
              </a:solidFill>
            </a:endParaRPr>
          </a:p>
        </p:txBody>
      </p:sp>
      <p:sp>
        <p:nvSpPr>
          <p:cNvPr id="12" name="Rectangle 11"/>
          <p:cNvSpPr/>
          <p:nvPr/>
        </p:nvSpPr>
        <p:spPr>
          <a:xfrm>
            <a:off x="6084339" y="3205623"/>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x[2]</a:t>
            </a:r>
            <a:endParaRPr lang="ko-KR" altLang="en-US" dirty="0">
              <a:solidFill>
                <a:schemeClr val="tx1"/>
              </a:solidFill>
            </a:endParaRPr>
          </a:p>
        </p:txBody>
      </p:sp>
      <p:sp>
        <p:nvSpPr>
          <p:cNvPr id="13" name="Rectangle 12"/>
          <p:cNvSpPr/>
          <p:nvPr/>
        </p:nvSpPr>
        <p:spPr>
          <a:xfrm>
            <a:off x="7020443" y="3205623"/>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x[3]</a:t>
            </a:r>
            <a:endParaRPr lang="ko-KR" altLang="en-US" dirty="0">
              <a:solidFill>
                <a:schemeClr val="tx1"/>
              </a:solidFill>
            </a:endParaRPr>
          </a:p>
        </p:txBody>
      </p:sp>
      <p:sp>
        <p:nvSpPr>
          <p:cNvPr id="14" name="Rectangle 13"/>
          <p:cNvSpPr/>
          <p:nvPr/>
        </p:nvSpPr>
        <p:spPr>
          <a:xfrm>
            <a:off x="7956547" y="3205623"/>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x[4]</a:t>
            </a:r>
            <a:endParaRPr lang="ko-KR" altLang="en-US" dirty="0">
              <a:solidFill>
                <a:schemeClr val="tx1"/>
              </a:solidFill>
            </a:endParaRPr>
          </a:p>
        </p:txBody>
      </p:sp>
      <p:cxnSp>
        <p:nvCxnSpPr>
          <p:cNvPr id="15" name="Straight Arrow Connector 14"/>
          <p:cNvCxnSpPr>
            <a:stCxn id="10" idx="2"/>
            <a:endCxn id="5" idx="0"/>
          </p:cNvCxnSpPr>
          <p:nvPr/>
        </p:nvCxnSpPr>
        <p:spPr>
          <a:xfrm>
            <a:off x="4608175" y="3853695"/>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6" idx="0"/>
          </p:cNvCxnSpPr>
          <p:nvPr/>
        </p:nvCxnSpPr>
        <p:spPr>
          <a:xfrm>
            <a:off x="5544279" y="3853695"/>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7" idx="0"/>
          </p:cNvCxnSpPr>
          <p:nvPr/>
        </p:nvCxnSpPr>
        <p:spPr>
          <a:xfrm>
            <a:off x="6480383" y="3853695"/>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a:endCxn id="8" idx="0"/>
          </p:cNvCxnSpPr>
          <p:nvPr/>
        </p:nvCxnSpPr>
        <p:spPr>
          <a:xfrm>
            <a:off x="7416487" y="3853695"/>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2"/>
            <a:endCxn id="9" idx="0"/>
          </p:cNvCxnSpPr>
          <p:nvPr/>
        </p:nvCxnSpPr>
        <p:spPr>
          <a:xfrm>
            <a:off x="8352591" y="3853695"/>
            <a:ext cx="0" cy="72008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ular Callout 19"/>
          <p:cNvSpPr/>
          <p:nvPr/>
        </p:nvSpPr>
        <p:spPr>
          <a:xfrm>
            <a:off x="2987995" y="5581887"/>
            <a:ext cx="1512168" cy="576064"/>
          </a:xfrm>
          <a:prstGeom prst="wedgeRectCallout">
            <a:avLst>
              <a:gd name="adj1" fmla="val 54129"/>
              <a:gd name="adj2" fmla="val -1076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x[0] == ‘d’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1" name="Rectangular Callout 20"/>
          <p:cNvSpPr/>
          <p:nvPr/>
        </p:nvSpPr>
        <p:spPr>
          <a:xfrm>
            <a:off x="4644179" y="5581887"/>
            <a:ext cx="1512168" cy="576064"/>
          </a:xfrm>
          <a:prstGeom prst="wedgeRectCallout">
            <a:avLst>
              <a:gd name="adj1" fmla="val 7152"/>
              <a:gd name="adj2" fmla="val -10760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x[1] == ‘d’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2" name="Rectangular Callout 21"/>
          <p:cNvSpPr/>
          <p:nvPr/>
        </p:nvSpPr>
        <p:spPr>
          <a:xfrm>
            <a:off x="6228355" y="5581887"/>
            <a:ext cx="1512168" cy="576064"/>
          </a:xfrm>
          <a:prstGeom prst="wedgeRectCallout">
            <a:avLst>
              <a:gd name="adj1" fmla="val -28830"/>
              <a:gd name="adj2" fmla="val -1115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x[2] == ‘d’ </a:t>
            </a:r>
            <a:br>
              <a:rPr lang="en-US" altLang="ko-KR" sz="1600" dirty="0">
                <a:solidFill>
                  <a:schemeClr val="tx1"/>
                </a:solidFill>
              </a:rPr>
            </a:br>
            <a:r>
              <a:rPr lang="en-US" altLang="ko-KR" sz="1600" dirty="0">
                <a:solidFill>
                  <a:schemeClr val="tx1"/>
                </a:solidFill>
                <a:sym typeface="Wingdings" pitchFamily="2" charset="2"/>
              </a:rPr>
              <a:t> True: Hit!</a:t>
            </a:r>
            <a:endParaRPr lang="ko-KR" altLang="en-US" sz="1600" dirty="0">
              <a:solidFill>
                <a:schemeClr val="tx1"/>
              </a:solidFill>
            </a:endParaRPr>
          </a:p>
        </p:txBody>
      </p:sp>
      <p:sp>
        <p:nvSpPr>
          <p:cNvPr id="23" name="TextBox 22"/>
          <p:cNvSpPr txBox="1"/>
          <p:nvPr/>
        </p:nvSpPr>
        <p:spPr>
          <a:xfrm>
            <a:off x="7884540" y="5293855"/>
            <a:ext cx="2554545" cy="923330"/>
          </a:xfrm>
          <a:prstGeom prst="rect">
            <a:avLst/>
          </a:prstGeom>
          <a:noFill/>
        </p:spPr>
        <p:txBody>
          <a:bodyPr wrap="none" rtlCol="0">
            <a:spAutoFit/>
          </a:bodyPr>
          <a:lstStyle/>
          <a:p>
            <a:r>
              <a:rPr lang="en-US" altLang="ko-KR" dirty="0"/>
              <a:t>After </a:t>
            </a:r>
            <a:r>
              <a:rPr lang="en-US" altLang="ko-KR" b="1" dirty="0"/>
              <a:t>three</a:t>
            </a:r>
            <a:r>
              <a:rPr lang="en-US" altLang="ko-KR" dirty="0"/>
              <a:t> retrievals,</a:t>
            </a:r>
          </a:p>
          <a:p>
            <a:r>
              <a:rPr lang="en-US" altLang="ko-KR" dirty="0"/>
              <a:t>we found the hit!</a:t>
            </a:r>
            <a:br>
              <a:rPr lang="en-US" altLang="ko-KR" dirty="0"/>
            </a:br>
            <a:r>
              <a:rPr lang="en-US" altLang="ko-KR" dirty="0"/>
              <a:t>(maximum N retrievals)</a:t>
            </a:r>
          </a:p>
        </p:txBody>
      </p:sp>
      <p:sp>
        <p:nvSpPr>
          <p:cNvPr id="24" name="Rectangular Callout 23"/>
          <p:cNvSpPr/>
          <p:nvPr/>
        </p:nvSpPr>
        <p:spPr>
          <a:xfrm>
            <a:off x="3276027" y="2413535"/>
            <a:ext cx="1512168" cy="576064"/>
          </a:xfrm>
          <a:prstGeom prst="wedgeRectCallout">
            <a:avLst>
              <a:gd name="adj1" fmla="val 37637"/>
              <a:gd name="adj2" fmla="val 904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x[0] == ‘c’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5" name="Rectangular Callout 24"/>
          <p:cNvSpPr/>
          <p:nvPr/>
        </p:nvSpPr>
        <p:spPr>
          <a:xfrm>
            <a:off x="4860203" y="2413535"/>
            <a:ext cx="1512168" cy="576064"/>
          </a:xfrm>
          <a:prstGeom prst="wedgeRectCallout">
            <a:avLst>
              <a:gd name="adj1" fmla="val -1343"/>
              <a:gd name="adj2" fmla="val 8786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x[1] == ‘c’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6" name="Rectangular Callout 25"/>
          <p:cNvSpPr/>
          <p:nvPr/>
        </p:nvSpPr>
        <p:spPr>
          <a:xfrm>
            <a:off x="6444379" y="2413535"/>
            <a:ext cx="1512168" cy="576064"/>
          </a:xfrm>
          <a:prstGeom prst="wedgeRectCallout">
            <a:avLst>
              <a:gd name="adj1" fmla="val -43322"/>
              <a:gd name="adj2" fmla="val 8523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x[2] == ‘c’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7" name="Rectangular Callout 26"/>
          <p:cNvSpPr/>
          <p:nvPr/>
        </p:nvSpPr>
        <p:spPr>
          <a:xfrm>
            <a:off x="8028555" y="2413535"/>
            <a:ext cx="1512168" cy="576064"/>
          </a:xfrm>
          <a:prstGeom prst="wedgeRectCallout">
            <a:avLst>
              <a:gd name="adj1" fmla="val -85301"/>
              <a:gd name="adj2" fmla="val 8786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x[3] == ‘c’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8" name="Rectangular Callout 27"/>
          <p:cNvSpPr/>
          <p:nvPr/>
        </p:nvSpPr>
        <p:spPr>
          <a:xfrm>
            <a:off x="9612731" y="2413535"/>
            <a:ext cx="1512168" cy="576064"/>
          </a:xfrm>
          <a:prstGeom prst="wedgeRectCallout">
            <a:avLst>
              <a:gd name="adj1" fmla="val -111788"/>
              <a:gd name="adj2" fmla="val 8655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x[4] == ‘c’ </a:t>
            </a:r>
            <a:br>
              <a:rPr lang="en-US" altLang="ko-KR" sz="1600" dirty="0">
                <a:solidFill>
                  <a:schemeClr val="tx1"/>
                </a:solidFill>
              </a:rPr>
            </a:br>
            <a:r>
              <a:rPr lang="en-US" altLang="ko-KR" sz="1600" dirty="0">
                <a:solidFill>
                  <a:schemeClr val="tx1"/>
                </a:solidFill>
                <a:sym typeface="Wingdings" pitchFamily="2" charset="2"/>
              </a:rPr>
              <a:t> False: No hit!</a:t>
            </a:r>
            <a:endParaRPr lang="ko-KR" altLang="en-US" sz="1600" dirty="0">
              <a:solidFill>
                <a:schemeClr val="tx1"/>
              </a:solidFill>
            </a:endParaRPr>
          </a:p>
        </p:txBody>
      </p:sp>
      <p:sp>
        <p:nvSpPr>
          <p:cNvPr id="29" name="TextBox 28"/>
          <p:cNvSpPr txBox="1"/>
          <p:nvPr/>
        </p:nvSpPr>
        <p:spPr>
          <a:xfrm>
            <a:off x="9108675" y="3135357"/>
            <a:ext cx="2228302" cy="1200329"/>
          </a:xfrm>
          <a:prstGeom prst="rect">
            <a:avLst/>
          </a:prstGeom>
          <a:noFill/>
        </p:spPr>
        <p:txBody>
          <a:bodyPr wrap="none" rtlCol="0">
            <a:spAutoFit/>
          </a:bodyPr>
          <a:lstStyle/>
          <a:p>
            <a:r>
              <a:rPr lang="en-US" altLang="ko-KR" dirty="0"/>
              <a:t>After </a:t>
            </a:r>
            <a:r>
              <a:rPr lang="en-US" altLang="ko-KR" b="1" dirty="0"/>
              <a:t>five </a:t>
            </a:r>
            <a:r>
              <a:rPr lang="en-US" altLang="ko-KR" dirty="0"/>
              <a:t>retrievals,</a:t>
            </a:r>
          </a:p>
          <a:p>
            <a:r>
              <a:rPr lang="en-US" altLang="ko-KR" dirty="0"/>
              <a:t>we found that there</a:t>
            </a:r>
            <a:br>
              <a:rPr lang="en-US" altLang="ko-KR" dirty="0"/>
            </a:br>
            <a:r>
              <a:rPr lang="en-US" altLang="ko-KR" dirty="0"/>
              <a:t>will be no hit!</a:t>
            </a:r>
            <a:br>
              <a:rPr lang="en-US" altLang="ko-KR" dirty="0"/>
            </a:br>
            <a:r>
              <a:rPr lang="en-US" altLang="ko-KR" dirty="0"/>
              <a:t>(always N retrievals)</a:t>
            </a:r>
          </a:p>
        </p:txBody>
      </p:sp>
      <p:sp>
        <p:nvSpPr>
          <p:cNvPr id="30" name="Slide Number Placeholder 3"/>
          <p:cNvSpPr>
            <a:spLocks noGrp="1"/>
          </p:cNvSpPr>
          <p:nvPr>
            <p:ph type="sldNum" sz="quarter" idx="12"/>
          </p:nvPr>
        </p:nvSpPr>
        <p:spPr>
          <a:xfrm>
            <a:off x="11280577" y="6620808"/>
            <a:ext cx="828212" cy="216024"/>
          </a:xfrm>
        </p:spPr>
        <p:txBody>
          <a:bodyPr/>
          <a:lstStyle/>
          <a:p>
            <a:r>
              <a:rPr lang="en-US" altLang="ko-KR" dirty="0" smtClean="0"/>
              <a:t>7</a:t>
            </a:r>
            <a:endParaRPr lang="ko-KR" altLang="en-US" dirty="0"/>
          </a:p>
        </p:txBody>
      </p:sp>
    </p:spTree>
    <p:extLst>
      <p:ext uri="{BB962C8B-B14F-4D97-AF65-F5344CB8AC3E}">
        <p14:creationId xmlns:p14="http://schemas.microsoft.com/office/powerpoint/2010/main" val="293695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219" y="270287"/>
            <a:ext cx="10353762" cy="970450"/>
          </a:xfrm>
        </p:spPr>
        <p:txBody>
          <a:bodyPr/>
          <a:lstStyle/>
          <a:p>
            <a:r>
              <a:rPr lang="en-US" altLang="ko-KR" sz="4800" dirty="0"/>
              <a:t>Insert procedure in array</a:t>
            </a:r>
            <a:endParaRPr lang="ko-KR" altLang="en-US" dirty="0"/>
          </a:p>
        </p:txBody>
      </p:sp>
      <p:sp>
        <p:nvSpPr>
          <p:cNvPr id="3" name="Content Placeholder 2"/>
          <p:cNvSpPr>
            <a:spLocks noGrp="1"/>
          </p:cNvSpPr>
          <p:nvPr>
            <p:ph idx="1"/>
          </p:nvPr>
        </p:nvSpPr>
        <p:spPr>
          <a:xfrm>
            <a:off x="2430234" y="1310037"/>
            <a:ext cx="9677401" cy="2693873"/>
          </a:xfrm>
        </p:spPr>
        <p:txBody>
          <a:bodyPr>
            <a:normAutofit/>
          </a:bodyPr>
          <a:lstStyle/>
          <a:p>
            <a:r>
              <a:rPr lang="en-US" altLang="ko-KR" dirty="0"/>
              <a:t>Let’s insert ‘c’ between ‘b’ and ‘d’ in the </a:t>
            </a:r>
            <a:r>
              <a:rPr lang="en-US" altLang="ko-KR" dirty="0" smtClean="0"/>
              <a:t>list </a:t>
            </a:r>
            <a:r>
              <a:rPr lang="en-US" altLang="ko-KR" i="1" dirty="0" smtClean="0"/>
              <a:t>( a = insert position index )</a:t>
            </a:r>
            <a:endParaRPr lang="en-US" altLang="ko-KR" i="1" dirty="0"/>
          </a:p>
          <a:p>
            <a:pPr lvl="1"/>
            <a:r>
              <a:rPr lang="en-US" altLang="ko-KR" dirty="0"/>
              <a:t>First, make new list, or y, with six cells</a:t>
            </a:r>
          </a:p>
          <a:p>
            <a:pPr lvl="1"/>
            <a:r>
              <a:rPr lang="en-US" altLang="ko-KR" dirty="0"/>
              <a:t>Second, copy the reference links </a:t>
            </a:r>
            <a:r>
              <a:rPr lang="en-US" altLang="ko-KR" dirty="0" smtClean="0"/>
              <a:t>of x[0:a-1] </a:t>
            </a:r>
            <a:r>
              <a:rPr lang="en-US" altLang="ko-KR" dirty="0"/>
              <a:t>to </a:t>
            </a:r>
            <a:r>
              <a:rPr lang="en-US" altLang="ko-KR" dirty="0" smtClean="0"/>
              <a:t>y[0:a-1] </a:t>
            </a:r>
            <a:r>
              <a:rPr lang="en-US" altLang="ko-KR" i="1" dirty="0" smtClean="0"/>
              <a:t>(retrieval </a:t>
            </a:r>
            <a:r>
              <a:rPr lang="en-US" altLang="ko-KR" i="1" dirty="0" err="1"/>
              <a:t>cnt</a:t>
            </a:r>
            <a:r>
              <a:rPr lang="en-US" altLang="ko-KR" i="1" dirty="0"/>
              <a:t>.</a:t>
            </a:r>
            <a:r>
              <a:rPr lang="en-US" altLang="ko-KR" i="1" dirty="0" smtClean="0"/>
              <a:t>: a)</a:t>
            </a:r>
            <a:endParaRPr lang="en-US" altLang="ko-KR" i="1" dirty="0"/>
          </a:p>
          <a:p>
            <a:pPr lvl="1"/>
            <a:r>
              <a:rPr lang="en-US" altLang="ko-KR" dirty="0"/>
              <a:t>Third, put a reference link to ‘c’ in </a:t>
            </a:r>
            <a:r>
              <a:rPr lang="en-US" altLang="ko-KR" dirty="0" smtClean="0"/>
              <a:t>y[a] </a:t>
            </a:r>
            <a:r>
              <a:rPr lang="en-US" altLang="ko-KR" i="1" dirty="0" smtClean="0"/>
              <a:t>(</a:t>
            </a:r>
            <a:r>
              <a:rPr lang="en-US" altLang="ko-KR" i="1" dirty="0"/>
              <a:t>retrieval </a:t>
            </a:r>
            <a:r>
              <a:rPr lang="en-US" altLang="ko-KR" i="1" dirty="0" err="1"/>
              <a:t>cnt</a:t>
            </a:r>
            <a:r>
              <a:rPr lang="en-US" altLang="ko-KR" i="1" dirty="0"/>
              <a:t>.</a:t>
            </a:r>
            <a:r>
              <a:rPr lang="en-US" altLang="ko-KR" i="1" dirty="0" smtClean="0"/>
              <a:t>: 1)</a:t>
            </a:r>
            <a:endParaRPr lang="en-US" altLang="ko-KR" i="1" dirty="0"/>
          </a:p>
          <a:p>
            <a:pPr lvl="1"/>
            <a:r>
              <a:rPr lang="en-US" altLang="ko-KR" dirty="0"/>
              <a:t>Fourth, copy the reference links </a:t>
            </a:r>
            <a:r>
              <a:rPr lang="en-US" altLang="ko-KR" dirty="0" smtClean="0"/>
              <a:t>of x[a:] </a:t>
            </a:r>
            <a:r>
              <a:rPr lang="en-US" altLang="ko-KR" dirty="0"/>
              <a:t>to </a:t>
            </a:r>
            <a:r>
              <a:rPr lang="en-US" altLang="ko-KR" dirty="0" smtClean="0"/>
              <a:t>y[a+1:] </a:t>
            </a:r>
            <a:r>
              <a:rPr lang="en-US" altLang="ko-KR" i="1" dirty="0" smtClean="0"/>
              <a:t>(</a:t>
            </a:r>
            <a:r>
              <a:rPr lang="en-US" altLang="ko-KR" i="1" dirty="0"/>
              <a:t>retrieval </a:t>
            </a:r>
            <a:r>
              <a:rPr lang="en-US" altLang="ko-KR" i="1" dirty="0" err="1" smtClean="0"/>
              <a:t>cnt</a:t>
            </a:r>
            <a:r>
              <a:rPr lang="en-US" altLang="ko-KR" i="1" dirty="0" smtClean="0"/>
              <a:t>.: n-a-1)</a:t>
            </a:r>
          </a:p>
          <a:p>
            <a:pPr lvl="1"/>
            <a:r>
              <a:rPr lang="en-US" altLang="ko-KR" dirty="0" smtClean="0"/>
              <a:t>Fifth, change x’s reference to y’s reference </a:t>
            </a:r>
          </a:p>
          <a:p>
            <a:pPr lvl="1"/>
            <a:r>
              <a:rPr lang="en-US" altLang="ko-KR" dirty="0" smtClean="0"/>
              <a:t>Total count of retrievals = a + 1 + n – a – 1 = n</a:t>
            </a:r>
            <a:endParaRPr lang="en-US" altLang="ko-KR" dirty="0"/>
          </a:p>
          <a:p>
            <a:endParaRPr lang="ko-KR" altLang="en-US" dirty="0"/>
          </a:p>
        </p:txBody>
      </p:sp>
      <p:sp>
        <p:nvSpPr>
          <p:cNvPr id="5" name="Rectangle 4"/>
          <p:cNvSpPr/>
          <p:nvPr/>
        </p:nvSpPr>
        <p:spPr>
          <a:xfrm>
            <a:off x="3233986"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6" name="Rectangle 5"/>
          <p:cNvSpPr/>
          <p:nvPr/>
        </p:nvSpPr>
        <p:spPr>
          <a:xfrm>
            <a:off x="4170090"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sp>
        <p:nvSpPr>
          <p:cNvPr id="7" name="Rectangle 6"/>
          <p:cNvSpPr/>
          <p:nvPr/>
        </p:nvSpPr>
        <p:spPr>
          <a:xfrm>
            <a:off x="6042298"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
            </a:r>
            <a:endParaRPr lang="ko-KR" altLang="en-US" dirty="0">
              <a:solidFill>
                <a:schemeClr val="tx1"/>
              </a:solidFill>
            </a:endParaRPr>
          </a:p>
        </p:txBody>
      </p:sp>
      <p:sp>
        <p:nvSpPr>
          <p:cNvPr id="8" name="Rectangle 7"/>
          <p:cNvSpPr/>
          <p:nvPr/>
        </p:nvSpPr>
        <p:spPr>
          <a:xfrm>
            <a:off x="6978402"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a:t>
            </a:r>
            <a:endParaRPr lang="ko-KR" altLang="en-US" dirty="0">
              <a:solidFill>
                <a:schemeClr val="tx1"/>
              </a:solidFill>
            </a:endParaRPr>
          </a:p>
        </p:txBody>
      </p:sp>
      <p:sp>
        <p:nvSpPr>
          <p:cNvPr id="9" name="Rectangle 8"/>
          <p:cNvSpPr/>
          <p:nvPr/>
        </p:nvSpPr>
        <p:spPr>
          <a:xfrm>
            <a:off x="7914506"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a:t>
            </a:r>
            <a:endParaRPr lang="ko-KR" altLang="en-US" dirty="0">
              <a:solidFill>
                <a:schemeClr val="tx1"/>
              </a:solidFill>
            </a:endParaRPr>
          </a:p>
        </p:txBody>
      </p:sp>
      <p:sp>
        <p:nvSpPr>
          <p:cNvPr id="10" name="Rectangle 9"/>
          <p:cNvSpPr/>
          <p:nvPr/>
        </p:nvSpPr>
        <p:spPr>
          <a:xfrm>
            <a:off x="3233986" y="400391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x[0]</a:t>
            </a:r>
            <a:endParaRPr lang="ko-KR" altLang="en-US" dirty="0">
              <a:solidFill>
                <a:schemeClr val="tx1"/>
              </a:solidFill>
            </a:endParaRPr>
          </a:p>
        </p:txBody>
      </p:sp>
      <p:sp>
        <p:nvSpPr>
          <p:cNvPr id="11" name="Rectangle 10"/>
          <p:cNvSpPr/>
          <p:nvPr/>
        </p:nvSpPr>
        <p:spPr>
          <a:xfrm>
            <a:off x="4170090" y="400391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x[1]</a:t>
            </a:r>
            <a:endParaRPr lang="ko-KR" altLang="en-US" dirty="0">
              <a:solidFill>
                <a:schemeClr val="tx1"/>
              </a:solidFill>
            </a:endParaRPr>
          </a:p>
        </p:txBody>
      </p:sp>
      <p:sp>
        <p:nvSpPr>
          <p:cNvPr id="12" name="Rectangle 11"/>
          <p:cNvSpPr/>
          <p:nvPr/>
        </p:nvSpPr>
        <p:spPr>
          <a:xfrm>
            <a:off x="6042298" y="400391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x[2]</a:t>
            </a:r>
            <a:endParaRPr lang="ko-KR" altLang="en-US" dirty="0">
              <a:solidFill>
                <a:schemeClr val="tx1"/>
              </a:solidFill>
            </a:endParaRPr>
          </a:p>
        </p:txBody>
      </p:sp>
      <p:sp>
        <p:nvSpPr>
          <p:cNvPr id="13" name="Rectangle 12"/>
          <p:cNvSpPr/>
          <p:nvPr/>
        </p:nvSpPr>
        <p:spPr>
          <a:xfrm>
            <a:off x="6978402" y="400391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x[3]</a:t>
            </a:r>
            <a:endParaRPr lang="ko-KR" altLang="en-US" dirty="0">
              <a:solidFill>
                <a:schemeClr val="tx1"/>
              </a:solidFill>
            </a:endParaRPr>
          </a:p>
        </p:txBody>
      </p:sp>
      <p:sp>
        <p:nvSpPr>
          <p:cNvPr id="14" name="Rectangle 13"/>
          <p:cNvSpPr/>
          <p:nvPr/>
        </p:nvSpPr>
        <p:spPr>
          <a:xfrm>
            <a:off x="7914506" y="400391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x[4]</a:t>
            </a:r>
            <a:endParaRPr lang="ko-KR" altLang="en-US" dirty="0">
              <a:solidFill>
                <a:schemeClr val="tx1"/>
              </a:solidFill>
            </a:endParaRPr>
          </a:p>
        </p:txBody>
      </p:sp>
      <p:cxnSp>
        <p:nvCxnSpPr>
          <p:cNvPr id="15" name="Straight Arrow Connector 14"/>
          <p:cNvCxnSpPr>
            <a:stCxn id="10" idx="2"/>
            <a:endCxn id="5" idx="0"/>
          </p:cNvCxnSpPr>
          <p:nvPr/>
        </p:nvCxnSpPr>
        <p:spPr>
          <a:xfrm>
            <a:off x="3630030" y="4651982"/>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6" idx="0"/>
          </p:cNvCxnSpPr>
          <p:nvPr/>
        </p:nvCxnSpPr>
        <p:spPr>
          <a:xfrm>
            <a:off x="4566134" y="4651982"/>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7" idx="0"/>
          </p:cNvCxnSpPr>
          <p:nvPr/>
        </p:nvCxnSpPr>
        <p:spPr>
          <a:xfrm>
            <a:off x="6438342" y="4651982"/>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a:endCxn id="8" idx="0"/>
          </p:cNvCxnSpPr>
          <p:nvPr/>
        </p:nvCxnSpPr>
        <p:spPr>
          <a:xfrm>
            <a:off x="7374446" y="4651982"/>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2"/>
            <a:endCxn id="9" idx="0"/>
          </p:cNvCxnSpPr>
          <p:nvPr/>
        </p:nvCxnSpPr>
        <p:spPr>
          <a:xfrm>
            <a:off x="8310550" y="4651982"/>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233986"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y[0]</a:t>
            </a:r>
            <a:endParaRPr lang="ko-KR" altLang="en-US" dirty="0">
              <a:solidFill>
                <a:schemeClr val="tx1"/>
              </a:solidFill>
            </a:endParaRPr>
          </a:p>
        </p:txBody>
      </p:sp>
      <p:sp>
        <p:nvSpPr>
          <p:cNvPr id="21" name="Rectangle 20"/>
          <p:cNvSpPr/>
          <p:nvPr/>
        </p:nvSpPr>
        <p:spPr>
          <a:xfrm>
            <a:off x="4170090"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y[1]</a:t>
            </a:r>
            <a:endParaRPr lang="ko-KR" altLang="en-US" dirty="0">
              <a:solidFill>
                <a:schemeClr val="tx1"/>
              </a:solidFill>
            </a:endParaRPr>
          </a:p>
        </p:txBody>
      </p:sp>
      <p:sp>
        <p:nvSpPr>
          <p:cNvPr id="22" name="Rectangle 21"/>
          <p:cNvSpPr/>
          <p:nvPr/>
        </p:nvSpPr>
        <p:spPr>
          <a:xfrm>
            <a:off x="5106194"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y[2]</a:t>
            </a:r>
            <a:endParaRPr lang="ko-KR" altLang="en-US" dirty="0">
              <a:solidFill>
                <a:schemeClr val="tx1"/>
              </a:solidFill>
            </a:endParaRPr>
          </a:p>
        </p:txBody>
      </p:sp>
      <p:sp>
        <p:nvSpPr>
          <p:cNvPr id="23" name="Rectangle 22"/>
          <p:cNvSpPr/>
          <p:nvPr/>
        </p:nvSpPr>
        <p:spPr>
          <a:xfrm>
            <a:off x="6042298"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y[3]</a:t>
            </a:r>
            <a:endParaRPr lang="ko-KR" altLang="en-US" dirty="0">
              <a:solidFill>
                <a:schemeClr val="tx1"/>
              </a:solidFill>
            </a:endParaRPr>
          </a:p>
        </p:txBody>
      </p:sp>
      <p:sp>
        <p:nvSpPr>
          <p:cNvPr id="24" name="Rectangle 23"/>
          <p:cNvSpPr/>
          <p:nvPr/>
        </p:nvSpPr>
        <p:spPr>
          <a:xfrm>
            <a:off x="6978402"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y[4]</a:t>
            </a:r>
            <a:endParaRPr lang="ko-KR" altLang="en-US" dirty="0">
              <a:solidFill>
                <a:schemeClr val="tx1"/>
              </a:solidFill>
            </a:endParaRPr>
          </a:p>
        </p:txBody>
      </p:sp>
      <p:sp>
        <p:nvSpPr>
          <p:cNvPr id="25" name="Rectangle 24"/>
          <p:cNvSpPr/>
          <p:nvPr/>
        </p:nvSpPr>
        <p:spPr>
          <a:xfrm>
            <a:off x="7914506" y="587611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y[5]</a:t>
            </a:r>
            <a:endParaRPr lang="ko-KR" altLang="en-US" dirty="0">
              <a:solidFill>
                <a:schemeClr val="tx1"/>
              </a:solidFill>
            </a:endParaRPr>
          </a:p>
        </p:txBody>
      </p:sp>
      <p:sp>
        <p:nvSpPr>
          <p:cNvPr id="26" name="Rectangle 25"/>
          <p:cNvSpPr/>
          <p:nvPr/>
        </p:nvSpPr>
        <p:spPr>
          <a:xfrm>
            <a:off x="5106194" y="494001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a:t>
            </a:r>
            <a:endParaRPr lang="ko-KR" altLang="en-US" dirty="0">
              <a:solidFill>
                <a:schemeClr val="tx1"/>
              </a:solidFill>
            </a:endParaRPr>
          </a:p>
        </p:txBody>
      </p:sp>
      <p:cxnSp>
        <p:nvCxnSpPr>
          <p:cNvPr id="27" name="Straight Arrow Connector 26"/>
          <p:cNvCxnSpPr>
            <a:stCxn id="20" idx="0"/>
            <a:endCxn id="5" idx="2"/>
          </p:cNvCxnSpPr>
          <p:nvPr/>
        </p:nvCxnSpPr>
        <p:spPr>
          <a:xfrm flipV="1">
            <a:off x="3630030"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0"/>
            <a:endCxn id="6" idx="2"/>
          </p:cNvCxnSpPr>
          <p:nvPr/>
        </p:nvCxnSpPr>
        <p:spPr>
          <a:xfrm flipV="1">
            <a:off x="4566134"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0"/>
            <a:endCxn id="26" idx="2"/>
          </p:cNvCxnSpPr>
          <p:nvPr/>
        </p:nvCxnSpPr>
        <p:spPr>
          <a:xfrm flipV="1">
            <a:off x="5502238"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0"/>
            <a:endCxn id="7" idx="2"/>
          </p:cNvCxnSpPr>
          <p:nvPr/>
        </p:nvCxnSpPr>
        <p:spPr>
          <a:xfrm flipV="1">
            <a:off x="6438342"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4" idx="0"/>
            <a:endCxn id="8" idx="2"/>
          </p:cNvCxnSpPr>
          <p:nvPr/>
        </p:nvCxnSpPr>
        <p:spPr>
          <a:xfrm flipV="1">
            <a:off x="7374446"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5" idx="0"/>
            <a:endCxn id="9" idx="2"/>
          </p:cNvCxnSpPr>
          <p:nvPr/>
        </p:nvCxnSpPr>
        <p:spPr>
          <a:xfrm flipV="1">
            <a:off x="8310550" y="5588086"/>
            <a:ext cx="0" cy="28803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8823444" y="4003910"/>
            <a:ext cx="3318189" cy="1776404"/>
          </a:xfrm>
          <a:prstGeom prst="rect">
            <a:avLst/>
          </a:prstGeom>
        </p:spPr>
      </p:pic>
      <p:sp>
        <p:nvSpPr>
          <p:cNvPr id="34" name="Slide Number Placeholder 3"/>
          <p:cNvSpPr>
            <a:spLocks noGrp="1"/>
          </p:cNvSpPr>
          <p:nvPr>
            <p:ph type="sldNum" sz="quarter" idx="12"/>
          </p:nvPr>
        </p:nvSpPr>
        <p:spPr>
          <a:xfrm>
            <a:off x="11280577" y="6620808"/>
            <a:ext cx="828212" cy="216024"/>
          </a:xfrm>
        </p:spPr>
        <p:txBody>
          <a:bodyPr/>
          <a:lstStyle/>
          <a:p>
            <a:r>
              <a:rPr lang="en-US" altLang="ko-KR" dirty="0" smtClean="0"/>
              <a:t>8</a:t>
            </a:r>
            <a:endParaRPr lang="ko-KR" altLang="en-US" dirty="0"/>
          </a:p>
        </p:txBody>
      </p:sp>
    </p:spTree>
    <p:extLst>
      <p:ext uri="{BB962C8B-B14F-4D97-AF65-F5344CB8AC3E}">
        <p14:creationId xmlns:p14="http://schemas.microsoft.com/office/powerpoint/2010/main" val="1337645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219" y="305714"/>
            <a:ext cx="10353762" cy="970450"/>
          </a:xfrm>
        </p:spPr>
        <p:txBody>
          <a:bodyPr/>
          <a:lstStyle/>
          <a:p>
            <a:r>
              <a:rPr lang="en-US" altLang="ko-KR" sz="4800" dirty="0"/>
              <a:t>Delete procedure in array</a:t>
            </a:r>
            <a:endParaRPr lang="ko-KR" altLang="en-US" dirty="0"/>
          </a:p>
        </p:txBody>
      </p:sp>
      <p:sp>
        <p:nvSpPr>
          <p:cNvPr id="3" name="Content Placeholder 2"/>
          <p:cNvSpPr>
            <a:spLocks noGrp="1"/>
          </p:cNvSpPr>
          <p:nvPr>
            <p:ph idx="1"/>
          </p:nvPr>
        </p:nvSpPr>
        <p:spPr>
          <a:xfrm>
            <a:off x="2855640" y="1369007"/>
            <a:ext cx="9286356" cy="2474938"/>
          </a:xfrm>
        </p:spPr>
        <p:txBody>
          <a:bodyPr>
            <a:normAutofit/>
          </a:bodyPr>
          <a:lstStyle/>
          <a:p>
            <a:r>
              <a:rPr lang="en-US" altLang="ko-KR" dirty="0"/>
              <a:t>Let’s </a:t>
            </a:r>
            <a:r>
              <a:rPr lang="en-US" altLang="ko-KR" dirty="0" smtClean="0"/>
              <a:t>remove </a:t>
            </a:r>
            <a:r>
              <a:rPr lang="en-US" altLang="ko-KR" dirty="0"/>
              <a:t>‘d’ in the </a:t>
            </a:r>
            <a:r>
              <a:rPr lang="en-US" altLang="ko-KR" dirty="0" smtClean="0"/>
              <a:t>list </a:t>
            </a:r>
            <a:r>
              <a:rPr lang="en-US" altLang="ko-KR" i="1" dirty="0" smtClean="0"/>
              <a:t>( a = delete position index )</a:t>
            </a:r>
            <a:endParaRPr lang="en-US" altLang="ko-KR" i="1" dirty="0"/>
          </a:p>
          <a:p>
            <a:pPr lvl="1"/>
            <a:r>
              <a:rPr lang="en-US" altLang="ko-KR" dirty="0"/>
              <a:t>First, make new list, or y, with </a:t>
            </a:r>
            <a:r>
              <a:rPr lang="en-US" altLang="ko-KR" dirty="0" smtClean="0"/>
              <a:t>five </a:t>
            </a:r>
            <a:r>
              <a:rPr lang="en-US" altLang="ko-KR" dirty="0"/>
              <a:t>cells</a:t>
            </a:r>
          </a:p>
          <a:p>
            <a:pPr lvl="1"/>
            <a:r>
              <a:rPr lang="en-US" altLang="ko-KR" dirty="0"/>
              <a:t>Second, copy the reference links </a:t>
            </a:r>
            <a:r>
              <a:rPr lang="en-US" altLang="ko-KR" dirty="0" smtClean="0"/>
              <a:t>of x[0:a-1] </a:t>
            </a:r>
            <a:r>
              <a:rPr lang="en-US" altLang="ko-KR" dirty="0"/>
              <a:t>to </a:t>
            </a:r>
            <a:r>
              <a:rPr lang="en-US" altLang="ko-KR" dirty="0" smtClean="0"/>
              <a:t>y[0:a-1] </a:t>
            </a:r>
            <a:r>
              <a:rPr lang="en-US" altLang="ko-KR" i="1" dirty="0" smtClean="0"/>
              <a:t>(retrieval </a:t>
            </a:r>
            <a:r>
              <a:rPr lang="en-US" altLang="ko-KR" i="1" dirty="0" err="1"/>
              <a:t>cnt</a:t>
            </a:r>
            <a:r>
              <a:rPr lang="en-US" altLang="ko-KR" i="1" dirty="0"/>
              <a:t>.</a:t>
            </a:r>
            <a:r>
              <a:rPr lang="en-US" altLang="ko-KR" i="1" dirty="0" smtClean="0"/>
              <a:t>: a)</a:t>
            </a:r>
            <a:endParaRPr lang="en-US" altLang="ko-KR" i="1" dirty="0"/>
          </a:p>
          <a:p>
            <a:pPr lvl="1"/>
            <a:r>
              <a:rPr lang="en-US" altLang="ko-KR" dirty="0"/>
              <a:t>Third, </a:t>
            </a:r>
            <a:r>
              <a:rPr lang="en-US" altLang="ko-KR" dirty="0" smtClean="0"/>
              <a:t>copy </a:t>
            </a:r>
            <a:r>
              <a:rPr lang="en-US" altLang="ko-KR" dirty="0"/>
              <a:t>the reference links </a:t>
            </a:r>
            <a:r>
              <a:rPr lang="en-US" altLang="ko-KR" dirty="0" smtClean="0"/>
              <a:t>of x[a+1:] </a:t>
            </a:r>
            <a:r>
              <a:rPr lang="en-US" altLang="ko-KR" dirty="0"/>
              <a:t>to </a:t>
            </a:r>
            <a:r>
              <a:rPr lang="en-US" altLang="ko-KR" dirty="0" smtClean="0"/>
              <a:t>y[a:] </a:t>
            </a:r>
            <a:r>
              <a:rPr lang="en-US" altLang="ko-KR" i="1" dirty="0" smtClean="0"/>
              <a:t>(</a:t>
            </a:r>
            <a:r>
              <a:rPr lang="en-US" altLang="ko-KR" i="1" dirty="0"/>
              <a:t>retrieval </a:t>
            </a:r>
            <a:r>
              <a:rPr lang="en-US" altLang="ko-KR" i="1" dirty="0" err="1" smtClean="0"/>
              <a:t>cnt</a:t>
            </a:r>
            <a:r>
              <a:rPr lang="en-US" altLang="ko-KR" i="1" dirty="0" smtClean="0"/>
              <a:t>.: n-a-1)</a:t>
            </a:r>
          </a:p>
          <a:p>
            <a:pPr lvl="1"/>
            <a:r>
              <a:rPr lang="en-US" altLang="ko-KR" dirty="0" smtClean="0"/>
              <a:t>Fifth, change x’s reference to y’s reference </a:t>
            </a:r>
          </a:p>
          <a:p>
            <a:pPr lvl="1"/>
            <a:r>
              <a:rPr lang="en-US" altLang="ko-KR" dirty="0" smtClean="0"/>
              <a:t>Total count of retrievals = a + n – a – 1 = n - 1</a:t>
            </a:r>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7F92C22C-EC2B-4071-B4C5-3756ABCA11CF}" type="slidenum">
              <a:rPr lang="ko-KR" altLang="en-US" smtClean="0"/>
              <a:t>9</a:t>
            </a:fld>
            <a:endParaRPr lang="ko-KR" altLang="en-US"/>
          </a:p>
        </p:txBody>
      </p:sp>
      <p:sp>
        <p:nvSpPr>
          <p:cNvPr id="5" name="Rectangle 4"/>
          <p:cNvSpPr/>
          <p:nvPr/>
        </p:nvSpPr>
        <p:spPr>
          <a:xfrm>
            <a:off x="3258479"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a:t>
            </a:r>
            <a:endParaRPr lang="ko-KR" altLang="en-US" dirty="0">
              <a:solidFill>
                <a:schemeClr val="tx1"/>
              </a:solidFill>
            </a:endParaRPr>
          </a:p>
        </p:txBody>
      </p:sp>
      <p:sp>
        <p:nvSpPr>
          <p:cNvPr id="6" name="Rectangle 5"/>
          <p:cNvSpPr/>
          <p:nvPr/>
        </p:nvSpPr>
        <p:spPr>
          <a:xfrm>
            <a:off x="4194583"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a:t>
            </a:r>
            <a:endParaRPr lang="ko-KR" altLang="en-US" dirty="0">
              <a:solidFill>
                <a:schemeClr val="tx1"/>
              </a:solidFill>
            </a:endParaRPr>
          </a:p>
        </p:txBody>
      </p:sp>
      <p:sp>
        <p:nvSpPr>
          <p:cNvPr id="7" name="Rectangle 6"/>
          <p:cNvSpPr/>
          <p:nvPr/>
        </p:nvSpPr>
        <p:spPr>
          <a:xfrm>
            <a:off x="6066791"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
            </a:r>
            <a:endParaRPr lang="ko-KR" altLang="en-US" dirty="0">
              <a:solidFill>
                <a:schemeClr val="tx1"/>
              </a:solidFill>
            </a:endParaRPr>
          </a:p>
        </p:txBody>
      </p:sp>
      <p:sp>
        <p:nvSpPr>
          <p:cNvPr id="8" name="Rectangle 7"/>
          <p:cNvSpPr/>
          <p:nvPr/>
        </p:nvSpPr>
        <p:spPr>
          <a:xfrm>
            <a:off x="7002895"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a:t>
            </a:r>
            <a:endParaRPr lang="ko-KR" altLang="en-US" dirty="0">
              <a:solidFill>
                <a:schemeClr val="tx1"/>
              </a:solidFill>
            </a:endParaRPr>
          </a:p>
        </p:txBody>
      </p:sp>
      <p:sp>
        <p:nvSpPr>
          <p:cNvPr id="9" name="Rectangle 8"/>
          <p:cNvSpPr/>
          <p:nvPr/>
        </p:nvSpPr>
        <p:spPr>
          <a:xfrm>
            <a:off x="7938999"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a:t>
            </a:r>
            <a:endParaRPr lang="ko-KR" altLang="en-US" dirty="0">
              <a:solidFill>
                <a:schemeClr val="tx1"/>
              </a:solidFill>
            </a:endParaRPr>
          </a:p>
        </p:txBody>
      </p:sp>
      <p:sp>
        <p:nvSpPr>
          <p:cNvPr id="10" name="Rectangle 9"/>
          <p:cNvSpPr/>
          <p:nvPr/>
        </p:nvSpPr>
        <p:spPr>
          <a:xfrm>
            <a:off x="3258479" y="566498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y[0]</a:t>
            </a:r>
            <a:endParaRPr lang="ko-KR" altLang="en-US" dirty="0">
              <a:solidFill>
                <a:schemeClr val="tx1"/>
              </a:solidFill>
            </a:endParaRPr>
          </a:p>
        </p:txBody>
      </p:sp>
      <p:sp>
        <p:nvSpPr>
          <p:cNvPr id="11" name="Rectangle 10"/>
          <p:cNvSpPr/>
          <p:nvPr/>
        </p:nvSpPr>
        <p:spPr>
          <a:xfrm>
            <a:off x="4194583" y="566498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y[1]</a:t>
            </a:r>
            <a:endParaRPr lang="ko-KR" altLang="en-US" dirty="0">
              <a:solidFill>
                <a:schemeClr val="tx1"/>
              </a:solidFill>
            </a:endParaRPr>
          </a:p>
        </p:txBody>
      </p:sp>
      <p:sp>
        <p:nvSpPr>
          <p:cNvPr id="12" name="Rectangle 11"/>
          <p:cNvSpPr/>
          <p:nvPr/>
        </p:nvSpPr>
        <p:spPr>
          <a:xfrm>
            <a:off x="5130687" y="566498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y[2]</a:t>
            </a:r>
            <a:endParaRPr lang="ko-KR" altLang="en-US" dirty="0">
              <a:solidFill>
                <a:schemeClr val="tx1"/>
              </a:solidFill>
            </a:endParaRPr>
          </a:p>
        </p:txBody>
      </p:sp>
      <p:sp>
        <p:nvSpPr>
          <p:cNvPr id="13" name="Rectangle 12"/>
          <p:cNvSpPr/>
          <p:nvPr/>
        </p:nvSpPr>
        <p:spPr>
          <a:xfrm>
            <a:off x="7002895" y="566498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y[3]</a:t>
            </a:r>
            <a:endParaRPr lang="ko-KR" altLang="en-US" dirty="0">
              <a:solidFill>
                <a:schemeClr val="tx1"/>
              </a:solidFill>
            </a:endParaRPr>
          </a:p>
        </p:txBody>
      </p:sp>
      <p:sp>
        <p:nvSpPr>
          <p:cNvPr id="14" name="Rectangle 13"/>
          <p:cNvSpPr/>
          <p:nvPr/>
        </p:nvSpPr>
        <p:spPr>
          <a:xfrm>
            <a:off x="7938999" y="5664980"/>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y[4]</a:t>
            </a:r>
            <a:endParaRPr lang="ko-KR" altLang="en-US" dirty="0">
              <a:solidFill>
                <a:schemeClr val="tx1"/>
              </a:solidFill>
            </a:endParaRPr>
          </a:p>
        </p:txBody>
      </p:sp>
      <p:cxnSp>
        <p:nvCxnSpPr>
          <p:cNvPr id="15" name="Straight Arrow Connector 14"/>
          <p:cNvCxnSpPr>
            <a:stCxn id="10" idx="0"/>
            <a:endCxn id="5" idx="2"/>
          </p:cNvCxnSpPr>
          <p:nvPr/>
        </p:nvCxnSpPr>
        <p:spPr>
          <a:xfrm flipV="1">
            <a:off x="3654523" y="5448956"/>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0"/>
            <a:endCxn id="6" idx="2"/>
          </p:cNvCxnSpPr>
          <p:nvPr/>
        </p:nvCxnSpPr>
        <p:spPr>
          <a:xfrm flipV="1">
            <a:off x="4590627" y="5448956"/>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a:endCxn id="26" idx="2"/>
          </p:cNvCxnSpPr>
          <p:nvPr/>
        </p:nvCxnSpPr>
        <p:spPr>
          <a:xfrm flipV="1">
            <a:off x="5526731" y="5448956"/>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0"/>
            <a:endCxn id="8" idx="2"/>
          </p:cNvCxnSpPr>
          <p:nvPr/>
        </p:nvCxnSpPr>
        <p:spPr>
          <a:xfrm flipV="1">
            <a:off x="7398939" y="5448956"/>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a:endCxn id="9" idx="2"/>
          </p:cNvCxnSpPr>
          <p:nvPr/>
        </p:nvCxnSpPr>
        <p:spPr>
          <a:xfrm flipV="1">
            <a:off x="8335043" y="5448956"/>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258479"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x[0]</a:t>
            </a:r>
            <a:endParaRPr lang="ko-KR" altLang="en-US" dirty="0">
              <a:solidFill>
                <a:schemeClr val="tx1"/>
              </a:solidFill>
            </a:endParaRPr>
          </a:p>
        </p:txBody>
      </p:sp>
      <p:sp>
        <p:nvSpPr>
          <p:cNvPr id="21" name="Rectangle 20"/>
          <p:cNvSpPr/>
          <p:nvPr/>
        </p:nvSpPr>
        <p:spPr>
          <a:xfrm>
            <a:off x="4194583"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x[1]</a:t>
            </a:r>
            <a:endParaRPr lang="ko-KR" altLang="en-US" dirty="0">
              <a:solidFill>
                <a:schemeClr val="tx1"/>
              </a:solidFill>
            </a:endParaRPr>
          </a:p>
        </p:txBody>
      </p:sp>
      <p:sp>
        <p:nvSpPr>
          <p:cNvPr id="22" name="Rectangle 21"/>
          <p:cNvSpPr/>
          <p:nvPr/>
        </p:nvSpPr>
        <p:spPr>
          <a:xfrm>
            <a:off x="5130687"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x[2]</a:t>
            </a:r>
            <a:endParaRPr lang="ko-KR" altLang="en-US" dirty="0">
              <a:solidFill>
                <a:schemeClr val="tx1"/>
              </a:solidFill>
            </a:endParaRPr>
          </a:p>
        </p:txBody>
      </p:sp>
      <p:sp>
        <p:nvSpPr>
          <p:cNvPr id="23" name="Rectangle 22"/>
          <p:cNvSpPr/>
          <p:nvPr/>
        </p:nvSpPr>
        <p:spPr>
          <a:xfrm>
            <a:off x="6066791"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x[3]</a:t>
            </a:r>
            <a:endParaRPr lang="ko-KR" altLang="en-US" dirty="0">
              <a:solidFill>
                <a:schemeClr val="tx1"/>
              </a:solidFill>
            </a:endParaRPr>
          </a:p>
        </p:txBody>
      </p:sp>
      <p:sp>
        <p:nvSpPr>
          <p:cNvPr id="24" name="Rectangle 23"/>
          <p:cNvSpPr/>
          <p:nvPr/>
        </p:nvSpPr>
        <p:spPr>
          <a:xfrm>
            <a:off x="7002895"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x[4]</a:t>
            </a:r>
            <a:endParaRPr lang="ko-KR" altLang="en-US" dirty="0">
              <a:solidFill>
                <a:schemeClr val="tx1"/>
              </a:solidFill>
            </a:endParaRPr>
          </a:p>
        </p:txBody>
      </p:sp>
      <p:sp>
        <p:nvSpPr>
          <p:cNvPr id="25" name="Rectangle 24"/>
          <p:cNvSpPr/>
          <p:nvPr/>
        </p:nvSpPr>
        <p:spPr>
          <a:xfrm>
            <a:off x="7938999" y="3936788"/>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x[5]</a:t>
            </a:r>
            <a:endParaRPr lang="ko-KR" altLang="en-US" dirty="0">
              <a:solidFill>
                <a:schemeClr val="tx1"/>
              </a:solidFill>
            </a:endParaRPr>
          </a:p>
        </p:txBody>
      </p:sp>
      <p:sp>
        <p:nvSpPr>
          <p:cNvPr id="26" name="Rectangle 25"/>
          <p:cNvSpPr/>
          <p:nvPr/>
        </p:nvSpPr>
        <p:spPr>
          <a:xfrm>
            <a:off x="5130687" y="4800884"/>
            <a:ext cx="792088" cy="64807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a:t>
            </a:r>
            <a:endParaRPr lang="ko-KR" altLang="en-US" dirty="0">
              <a:solidFill>
                <a:schemeClr val="tx1"/>
              </a:solidFill>
            </a:endParaRPr>
          </a:p>
        </p:txBody>
      </p:sp>
      <p:cxnSp>
        <p:nvCxnSpPr>
          <p:cNvPr id="27" name="Straight Arrow Connector 26"/>
          <p:cNvCxnSpPr>
            <a:stCxn id="20" idx="2"/>
            <a:endCxn id="5" idx="0"/>
          </p:cNvCxnSpPr>
          <p:nvPr/>
        </p:nvCxnSpPr>
        <p:spPr>
          <a:xfrm>
            <a:off x="3654523"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2"/>
            <a:endCxn id="6" idx="0"/>
          </p:cNvCxnSpPr>
          <p:nvPr/>
        </p:nvCxnSpPr>
        <p:spPr>
          <a:xfrm>
            <a:off x="4590627"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2"/>
            <a:endCxn id="26" idx="0"/>
          </p:cNvCxnSpPr>
          <p:nvPr/>
        </p:nvCxnSpPr>
        <p:spPr>
          <a:xfrm>
            <a:off x="5526731"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2"/>
            <a:endCxn id="7" idx="0"/>
          </p:cNvCxnSpPr>
          <p:nvPr/>
        </p:nvCxnSpPr>
        <p:spPr>
          <a:xfrm>
            <a:off x="6462835"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4" idx="2"/>
            <a:endCxn id="8" idx="0"/>
          </p:cNvCxnSpPr>
          <p:nvPr/>
        </p:nvCxnSpPr>
        <p:spPr>
          <a:xfrm>
            <a:off x="7398939"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5" idx="2"/>
            <a:endCxn id="9" idx="0"/>
          </p:cNvCxnSpPr>
          <p:nvPr/>
        </p:nvCxnSpPr>
        <p:spPr>
          <a:xfrm>
            <a:off x="8335043" y="4584860"/>
            <a:ext cx="0"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8875103" y="3725845"/>
            <a:ext cx="3202264" cy="2643323"/>
          </a:xfrm>
          <a:prstGeom prst="rect">
            <a:avLst/>
          </a:prstGeom>
        </p:spPr>
      </p:pic>
    </p:spTree>
    <p:extLst>
      <p:ext uri="{BB962C8B-B14F-4D97-AF65-F5344CB8AC3E}">
        <p14:creationId xmlns:p14="http://schemas.microsoft.com/office/powerpoint/2010/main" val="9428298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테마1">
  <a:themeElements>
    <a:clrScheme name="근접">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Custom 2">
      <a:majorFont>
        <a:latin typeface="Times New Roman"/>
        <a:ea typeface="HY헤드라인M"/>
        <a:cs typeface=""/>
      </a:majorFont>
      <a:minorFont>
        <a:latin typeface="Cambria"/>
        <a:ea typeface="굴림"/>
        <a:cs typeface=""/>
      </a:minorFont>
    </a:fontScheme>
    <a:fmtScheme name="근접">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spDef>
      <a:spPr>
        <a:ln w="38100">
          <a:tailEnd type="triangl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테마1" id="{54E55F99-99B4-4F73-9226-F1F5BE55C0EC}" vid="{7375C336-446F-492B-900C-1EA649161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테마1</Template>
  <TotalTime>7203</TotalTime>
  <Words>11767</Words>
  <Application>Microsoft Office PowerPoint</Application>
  <PresentationFormat>와이드스크린</PresentationFormat>
  <Paragraphs>1040</Paragraphs>
  <Slides>29</Slides>
  <Notes>29</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29</vt:i4>
      </vt:variant>
    </vt:vector>
  </HeadingPairs>
  <TitlesOfParts>
    <vt:vector size="39" baseType="lpstr">
      <vt:lpstr>HY헤드라인M</vt:lpstr>
      <vt:lpstr>굴림</vt:lpstr>
      <vt:lpstr>맑은 고딕</vt:lpstr>
      <vt:lpstr>Arial</vt:lpstr>
      <vt:lpstr>Cambria</vt:lpstr>
      <vt:lpstr>Cambria Math</vt:lpstr>
      <vt:lpstr>Tahoma</vt:lpstr>
      <vt:lpstr>Times New Roman</vt:lpstr>
      <vt:lpstr>Wingdings</vt:lpstr>
      <vt:lpstr>테마1</vt:lpstr>
      <vt:lpstr>Linked List, Stack, and Queue</vt:lpstr>
      <vt:lpstr>Weekly Objectives</vt:lpstr>
      <vt:lpstr>Array for List</vt:lpstr>
      <vt:lpstr>Scenario for List</vt:lpstr>
      <vt:lpstr>Abstract Data Types</vt:lpstr>
      <vt:lpstr>Creating a List by Array</vt:lpstr>
      <vt:lpstr>Search procedure in array</vt:lpstr>
      <vt:lpstr>Insert procedure in array</vt:lpstr>
      <vt:lpstr>Delete procedure in array</vt:lpstr>
      <vt:lpstr>Problems in Array</vt:lpstr>
      <vt:lpstr>Linked List</vt:lpstr>
      <vt:lpstr>Detour: Assignment and Equivalence</vt:lpstr>
      <vt:lpstr>Basic Structure: Singly linked list</vt:lpstr>
      <vt:lpstr>Implementation of Node class</vt:lpstr>
      <vt:lpstr>Head and Tail</vt:lpstr>
      <vt:lpstr>Search procedure in singly linked list</vt:lpstr>
      <vt:lpstr>Insert procedure in singly linked list</vt:lpstr>
      <vt:lpstr>Delete procedure in singly linked list</vt:lpstr>
      <vt:lpstr>Implementation of Singly linked list</vt:lpstr>
      <vt:lpstr>Stack and Queue</vt:lpstr>
      <vt:lpstr>Scenario for Stack</vt:lpstr>
      <vt:lpstr>Structure of Stack</vt:lpstr>
      <vt:lpstr>Operation of Stack</vt:lpstr>
      <vt:lpstr>Implementation of Stack</vt:lpstr>
      <vt:lpstr>Example: Balancing Symbols</vt:lpstr>
      <vt:lpstr>Scenario for Queue</vt:lpstr>
      <vt:lpstr>Structure of Queue</vt:lpstr>
      <vt:lpstr>Operation of Queue</vt:lpstr>
      <vt:lpstr>Implementation of Queue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Inference on Probabilistic Graphical Models</dc:title>
  <dc:creator>Il-Chul Moon</dc:creator>
  <cp:lastModifiedBy>Windows 사용자</cp:lastModifiedBy>
  <cp:revision>333</cp:revision>
  <dcterms:created xsi:type="dcterms:W3CDTF">2013-08-14T02:12:56Z</dcterms:created>
  <dcterms:modified xsi:type="dcterms:W3CDTF">2017-09-06T11:46:09Z</dcterms:modified>
</cp:coreProperties>
</file>